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9"/>
  </p:notesMasterIdLst>
  <p:sldIdLst>
    <p:sldId id="260" r:id="rId2"/>
    <p:sldId id="355" r:id="rId3"/>
    <p:sldId id="356" r:id="rId4"/>
    <p:sldId id="358" r:id="rId5"/>
    <p:sldId id="360" r:id="rId6"/>
    <p:sldId id="359" r:id="rId7"/>
    <p:sldId id="3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E0A54D1-7ED8-8E4E-AC40-FDAA056FF480}" v="15" dt="2024-05-01T19:20:01.98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64"/>
    <p:restoredTop sz="96190"/>
  </p:normalViewPr>
  <p:slideViewPr>
    <p:cSldViewPr snapToGrid="0" snapToObjects="1">
      <p:cViewPr>
        <p:scale>
          <a:sx n="130" d="100"/>
          <a:sy n="130" d="100"/>
        </p:scale>
        <p:origin x="880" y="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A2426E-871E-6048-897D-C00DFFEC19B5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30F7CC-E99A-9B4E-A466-3BF0E5F478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527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5.emf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0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2.emf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ligh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2138917"/>
            <a:ext cx="12192000" cy="2580167"/>
          </a:xfrm>
          <a:prstGeom prst="rect">
            <a:avLst/>
          </a:prstGeom>
          <a:solidFill>
            <a:schemeClr val="accent5">
              <a:alpha val="8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119981"/>
          </a:xfrm>
        </p:spPr>
        <p:txBody>
          <a:bodyPr anchor="ctr" anchorCtr="0">
            <a:normAutofit fontScale="90000"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/>
              <a:t>Click to edit Master title style</a:t>
            </a:r>
            <a:endParaRPr lang="en-US" sz="28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86200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Author’s Name - Title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600" y="5839065"/>
            <a:ext cx="5232400" cy="660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Left Side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309" y="450802"/>
            <a:ext cx="2808212" cy="1606598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4320" y="450803"/>
            <a:ext cx="7498080" cy="541818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309" y="2042160"/>
            <a:ext cx="2808212" cy="3826828"/>
          </a:xfrm>
        </p:spPr>
        <p:txBody>
          <a:bodyPr/>
          <a:lstStyle>
            <a:lvl1pPr marL="0" indent="0">
              <a:buNone/>
              <a:defRPr sz="1600">
                <a:solidFill>
                  <a:schemeClr val="bg1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69259" y="6239208"/>
            <a:ext cx="7694570" cy="27157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385027" y="6236208"/>
            <a:ext cx="179070" cy="274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99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cknoledgements - 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009707" cy="121748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1" hasCustomPrompt="1"/>
          </p:nvPr>
        </p:nvSpPr>
        <p:spPr>
          <a:xfrm>
            <a:off x="838200" y="1662195"/>
            <a:ext cx="2438400" cy="44230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18" name="Text Placeholder 7"/>
          <p:cNvSpPr>
            <a:spLocks noGrp="1"/>
          </p:cNvSpPr>
          <p:nvPr>
            <p:ph type="body" sz="quarter" idx="13" hasCustomPrompt="1"/>
          </p:nvPr>
        </p:nvSpPr>
        <p:spPr>
          <a:xfrm>
            <a:off x="6259582" y="1657427"/>
            <a:ext cx="2438400" cy="44230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19" name="Text Placeholder 7"/>
          <p:cNvSpPr>
            <a:spLocks noGrp="1"/>
          </p:cNvSpPr>
          <p:nvPr>
            <p:ph type="body" sz="quarter" idx="14" hasCustomPrompt="1"/>
          </p:nvPr>
        </p:nvSpPr>
        <p:spPr>
          <a:xfrm>
            <a:off x="3548891" y="1657426"/>
            <a:ext cx="2438400" cy="44230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20" name="Text Placeholder 7"/>
          <p:cNvSpPr>
            <a:spLocks noGrp="1"/>
          </p:cNvSpPr>
          <p:nvPr>
            <p:ph type="body" sz="quarter" idx="15" hasCustomPrompt="1"/>
          </p:nvPr>
        </p:nvSpPr>
        <p:spPr>
          <a:xfrm>
            <a:off x="8915400" y="1662193"/>
            <a:ext cx="2438400" cy="4423015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</a:lstStyle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  <a:p>
            <a:pPr lvl="0"/>
            <a:r>
              <a:rPr lang="en-US" dirty="0"/>
              <a:t>Name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987291" y="365125"/>
            <a:ext cx="5366509" cy="1217613"/>
          </a:xfrm>
        </p:spPr>
        <p:txBody>
          <a:bodyPr anchor="ctr">
            <a:normAutofit/>
          </a:bodyPr>
          <a:lstStyle>
            <a:lvl1pPr marL="0" indent="0">
              <a:lnSpc>
                <a:spcPct val="125000"/>
              </a:lnSpc>
              <a:buNone/>
              <a:defRPr sz="1600"/>
            </a:lvl1pPr>
          </a:lstStyle>
          <a:p>
            <a:pPr lvl="0"/>
            <a:r>
              <a:rPr lang="en-US" dirty="0"/>
              <a:t>This research was supported by the Intramural Research Program of the NIH, National Library of Medicine.</a:t>
            </a:r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36208"/>
            <a:ext cx="10515600" cy="30997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235BD-BAE1-8844-9019-43BECF0D42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BE2992-FA3B-EF49-99B2-38C256205F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0415F3-49B7-9F42-A7A7-81A4A5FA05BC}" type="datetimeFigureOut">
              <a:rPr lang="en-US" smtClean="0"/>
              <a:t>5/1/24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33BD91-D8BC-6E4E-AB05-2A9ABE579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61A8EEC-5DDB-B24D-AEAB-5DEF6AAA2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B44D-08D7-D244-8DB1-975914F5F36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7114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graphic ligh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1" y="2222339"/>
            <a:ext cx="12192000" cy="2430684"/>
          </a:xfrm>
          <a:prstGeom prst="rect">
            <a:avLst/>
          </a:prstGeom>
          <a:solidFill>
            <a:schemeClr val="accent5">
              <a:alpha val="80000"/>
            </a:schemeClr>
          </a:solidFill>
          <a:ln>
            <a:noFill/>
          </a:ln>
          <a:effectLst>
            <a:outerShdw dist="50800" sx="1000" sy="1000" algn="ctr" rotWithShape="0">
              <a:srgbClr val="000000"/>
            </a:outerShdw>
          </a:effectLst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119981"/>
          </a:xfrm>
        </p:spPr>
        <p:txBody>
          <a:bodyPr anchor="ctr" anchorCtr="0">
            <a:normAutofit fontScale="90000"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/>
              <a:t>Click to edit Master title style</a:t>
            </a:r>
            <a:endParaRPr lang="en-US" sz="2800" dirty="0"/>
          </a:p>
        </p:txBody>
      </p:sp>
      <p:sp>
        <p:nvSpPr>
          <p:cNvPr id="6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86200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Author’s Name - Title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63600" y="5839065"/>
            <a:ext cx="5232400" cy="6604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- graphic dar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2072640"/>
            <a:ext cx="12192000" cy="2895600"/>
          </a:xfrm>
          <a:prstGeom prst="rect">
            <a:avLst/>
          </a:prstGeom>
          <a:solidFill>
            <a:schemeClr val="tx1">
              <a:alpha val="5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5879804"/>
            <a:ext cx="4964035" cy="672026"/>
          </a:xfrm>
          <a:prstGeom prst="rect">
            <a:avLst/>
          </a:prstGeom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119981"/>
          </a:xfrm>
        </p:spPr>
        <p:txBody>
          <a:bodyPr anchor="ctr" anchorCtr="0">
            <a:normAutofit fontScale="90000"/>
          </a:bodyPr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lnSpc>
                <a:spcPct val="150000"/>
              </a:lnSpc>
            </a:pPr>
            <a:r>
              <a:rPr lang="en-US"/>
              <a:t>Click to edit Master title style</a:t>
            </a:r>
            <a:endParaRPr lang="en-US" sz="2800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838200" y="3886200"/>
            <a:ext cx="10515600" cy="533400"/>
          </a:xfrm>
        </p:spPr>
        <p:txBody>
          <a:bodyPr>
            <a:noAutofit/>
          </a:bodyPr>
          <a:lstStyle>
            <a:lvl1pPr marL="0" indent="0">
              <a:buNone/>
              <a:defRPr sz="24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Author’s Name - Title</a:t>
            </a:r>
          </a:p>
        </p:txBody>
      </p:sp>
    </p:spTree>
    <p:extLst>
      <p:ext uri="{BB962C8B-B14F-4D97-AF65-F5344CB8AC3E}">
        <p14:creationId xmlns:p14="http://schemas.microsoft.com/office/powerpoint/2010/main" val="801911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- Plain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quarter" idx="10"/>
          </p:nvPr>
        </p:nvSpPr>
        <p:spPr>
          <a:xfrm>
            <a:off x="838200" y="1920874"/>
            <a:ext cx="10515600" cy="42584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436240"/>
            <a:ext cx="10515600" cy="30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26807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- Blue 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8588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41249" y="6337935"/>
            <a:ext cx="10512551" cy="30988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5B600E7-87DB-2E4E-9AA6-A588057B0F1D}"/>
              </a:ext>
            </a:extLst>
          </p:cNvPr>
          <p:cNvSpPr txBox="1"/>
          <p:nvPr userDrawn="1"/>
        </p:nvSpPr>
        <p:spPr>
          <a:xfrm>
            <a:off x="5115698" y="6308209"/>
            <a:ext cx="2675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>
                <a:solidFill>
                  <a:schemeClr val="bg1"/>
                </a:solidFill>
              </a:rPr>
              <a:t>pd-help@ncbi.nlm.nih.gov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 - Gri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198" y="3802335"/>
            <a:ext cx="10515601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38199" y="1959429"/>
            <a:ext cx="10515600" cy="184272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36208"/>
            <a:ext cx="10515600" cy="30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 - Curves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21697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36208"/>
            <a:ext cx="10515600" cy="30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t - Pentagram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087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0874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36208"/>
            <a:ext cx="10515600" cy="30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Right Sideba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6627812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66278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6627812" cy="342328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168640" y="1681163"/>
            <a:ext cx="318674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168640" y="2505075"/>
            <a:ext cx="3186748" cy="342328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838200" y="6236208"/>
            <a:ext cx="10515600" cy="30997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1166425" y="6236208"/>
            <a:ext cx="189739" cy="2909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72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11797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57" r:id="rId3"/>
    <p:sldLayoutId id="2147483654" r:id="rId4"/>
    <p:sldLayoutId id="2147483650" r:id="rId5"/>
    <p:sldLayoutId id="2147483649" r:id="rId6"/>
    <p:sldLayoutId id="2147483651" r:id="rId7"/>
    <p:sldLayoutId id="2147483652" r:id="rId8"/>
    <p:sldLayoutId id="2147483653" r:id="rId9"/>
    <p:sldLayoutId id="2147483656" r:id="rId10"/>
    <p:sldLayoutId id="2147483661" r:id="rId11"/>
    <p:sldLayoutId id="2147483663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Helvetica" charset="0"/>
          <a:ea typeface="Helvetica" charset="0"/>
          <a:cs typeface="Helvetica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athogens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ncbi.nlm.nih.gov/pathogens/isolates/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cbi.nlm.nih.gov/pathogens" TargetMode="Externa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athogens" TargetMode="External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cbi.nlm.nih.gov/pathogens/pathogens_help/#automated-searches-save" TargetMode="External"/><Relationship Id="rId2" Type="http://schemas.openxmlformats.org/officeDocument/2006/relationships/hyperlink" Target="https://www.ncbi.nlm.nih.gov/pathogens/pathogens_help/#isolates-browser" TargetMode="Externa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571010"/>
            <a:ext cx="10515600" cy="1119981"/>
          </a:xfrm>
        </p:spPr>
        <p:txBody>
          <a:bodyPr>
            <a:noAutofit/>
          </a:bodyPr>
          <a:lstStyle/>
          <a:p>
            <a:r>
              <a:rPr lang="en-US" sz="3600" dirty="0"/>
              <a:t>How To: Watch an isolate not in a cluster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838200" y="4085530"/>
            <a:ext cx="10515600" cy="533400"/>
          </a:xfrm>
        </p:spPr>
        <p:txBody>
          <a:bodyPr/>
          <a:lstStyle/>
          <a:p>
            <a:r>
              <a:rPr lang="en-US" dirty="0"/>
              <a:t>NCBI Pathogen Detection                 </a:t>
            </a:r>
            <a:r>
              <a:rPr lang="en-US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https://www.ncbi.nlm.nih.gov/pathogens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6005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977339-028E-D74B-8509-964D63189D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 a glance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07EB2F-2474-9D40-9C57-2A648A10AC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You need to be logged into NCBI to save searches</a:t>
            </a:r>
          </a:p>
          <a:p>
            <a:r>
              <a:rPr lang="en-US" sz="2800" dirty="0"/>
              <a:t>Use the isolates browser</a:t>
            </a:r>
            <a:br>
              <a:rPr lang="en-US" sz="2800" dirty="0"/>
            </a:br>
            <a:r>
              <a:rPr lang="en-US" sz="2400" dirty="0">
                <a:hlinkClick r:id="rId2"/>
              </a:rPr>
              <a:t>https://www.ncbi.nlm.nih.gov/pathogens/isolates/</a:t>
            </a:r>
            <a:endParaRPr lang="en-US" sz="1800" dirty="0"/>
          </a:p>
          <a:p>
            <a:r>
              <a:rPr lang="en-US" dirty="0"/>
              <a:t>Search for your isolate “AND </a:t>
            </a:r>
            <a:r>
              <a:rPr lang="en-US" dirty="0" err="1"/>
              <a:t>erd_group</a:t>
            </a:r>
            <a:r>
              <a:rPr lang="en-US" dirty="0"/>
              <a:t>:*” so that the system will send an email if any other isolate appears in the same SNP cluster as this one</a:t>
            </a:r>
          </a:p>
        </p:txBody>
      </p:sp>
    </p:spTree>
    <p:extLst>
      <p:ext uri="{BB962C8B-B14F-4D97-AF65-F5344CB8AC3E}">
        <p14:creationId xmlns:p14="http://schemas.microsoft.com/office/powerpoint/2010/main" val="2167812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>
            <a:extLst>
              <a:ext uri="{FF2B5EF4-FFF2-40B4-BE49-F238E27FC236}">
                <a16:creationId xmlns:a16="http://schemas.microsoft.com/office/drawing/2014/main" id="{D8CD0D3B-4041-644A-A88F-A0F6B9C28D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31763"/>
            <a:ext cx="12192000" cy="65928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DBC8F563-EBFE-0147-90F8-8D71BA511108}"/>
              </a:ext>
            </a:extLst>
          </p:cNvPr>
          <p:cNvSpPr/>
          <p:nvPr/>
        </p:nvSpPr>
        <p:spPr>
          <a:xfrm>
            <a:off x="8620991" y="3429000"/>
            <a:ext cx="2222500" cy="1333500"/>
          </a:xfrm>
          <a:prstGeom prst="wedgeRoundRectCallout">
            <a:avLst>
              <a:gd name="adj1" fmla="val -43734"/>
              <a:gd name="adj2" fmla="val 74094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1. Click Isolates Browser</a:t>
            </a:r>
          </a:p>
        </p:txBody>
      </p:sp>
      <p:sp>
        <p:nvSpPr>
          <p:cNvPr id="2" name="TextBox 1">
            <a:hlinkClick r:id="rId3"/>
            <a:extLst>
              <a:ext uri="{FF2B5EF4-FFF2-40B4-BE49-F238E27FC236}">
                <a16:creationId xmlns:a16="http://schemas.microsoft.com/office/drawing/2014/main" id="{6567AA0E-E78D-4C4A-973D-ED0BAFF60625}"/>
              </a:ext>
            </a:extLst>
          </p:cNvPr>
          <p:cNvSpPr txBox="1"/>
          <p:nvPr/>
        </p:nvSpPr>
        <p:spPr>
          <a:xfrm>
            <a:off x="4582758" y="441064"/>
            <a:ext cx="4080348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https://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www.ncbi.nlm.nih.gov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/pathogens</a:t>
            </a:r>
          </a:p>
        </p:txBody>
      </p:sp>
    </p:spTree>
    <p:extLst>
      <p:ext uri="{BB962C8B-B14F-4D97-AF65-F5344CB8AC3E}">
        <p14:creationId xmlns:p14="http://schemas.microsoft.com/office/powerpoint/2010/main" val="2817930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6B77F1B-6884-F5F7-98F1-9F3B4107C8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611" y="1446190"/>
            <a:ext cx="11366778" cy="2185000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54D5B760-0DF1-B04F-BE5F-F662B77D5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B44D-08D7-D244-8DB1-975914F5F36B}" type="slidenum">
              <a:rPr lang="en-US" smtClean="0"/>
              <a:t>4</a:t>
            </a:fld>
            <a:endParaRPr lang="en-US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F4DF5839-D2CD-E847-9E0E-B2C764A817A2}"/>
              </a:ext>
            </a:extLst>
          </p:cNvPr>
          <p:cNvSpPr/>
          <p:nvPr/>
        </p:nvSpPr>
        <p:spPr>
          <a:xfrm>
            <a:off x="9687374" y="2715501"/>
            <a:ext cx="2336800" cy="1155700"/>
          </a:xfrm>
          <a:prstGeom prst="wedgeRoundRectCallout">
            <a:avLst>
              <a:gd name="adj1" fmla="val -549"/>
              <a:gd name="adj2" fmla="val -75394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2. Log into your account if you’re not already logged in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4414B21-2949-2C40-9FFD-1B1A3037C1FF}"/>
              </a:ext>
            </a:extLst>
          </p:cNvPr>
          <p:cNvSpPr txBox="1"/>
          <p:nvPr/>
        </p:nvSpPr>
        <p:spPr>
          <a:xfrm>
            <a:off x="4227755" y="238111"/>
            <a:ext cx="4875630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https://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www.ncbi.nlm.nih.gov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/pathogens/isolates</a:t>
            </a:r>
          </a:p>
        </p:txBody>
      </p:sp>
    </p:spTree>
    <p:extLst>
      <p:ext uri="{BB962C8B-B14F-4D97-AF65-F5344CB8AC3E}">
        <p14:creationId xmlns:p14="http://schemas.microsoft.com/office/powerpoint/2010/main" val="41596032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253160-17F0-40DE-0505-E701E37816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3142" y="1931068"/>
            <a:ext cx="11845716" cy="4489061"/>
          </a:xfrm>
          <a:prstGeom prst="rect">
            <a:avLst/>
          </a:prstGeom>
        </p:spPr>
      </p:pic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54E70DD-62EF-814C-80F8-FFCAB908ED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B44D-08D7-D244-8DB1-975914F5F36B}" type="slidenum">
              <a:rPr lang="en-US" smtClean="0">
                <a:solidFill>
                  <a:schemeClr val="accent4">
                    <a:lumMod val="75000"/>
                  </a:schemeClr>
                </a:solidFill>
              </a:rPr>
              <a:t>5</a:t>
            </a:fld>
            <a:endParaRPr lang="en-US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Rounded Rectangular Callout 4">
            <a:extLst>
              <a:ext uri="{FF2B5EF4-FFF2-40B4-BE49-F238E27FC236}">
                <a16:creationId xmlns:a16="http://schemas.microsoft.com/office/drawing/2014/main" id="{7EB97EF0-3409-A044-9BD5-71AB11B6A1C5}"/>
              </a:ext>
            </a:extLst>
          </p:cNvPr>
          <p:cNvSpPr/>
          <p:nvPr/>
        </p:nvSpPr>
        <p:spPr>
          <a:xfrm>
            <a:off x="9224572" y="1179861"/>
            <a:ext cx="2336800" cy="1155700"/>
          </a:xfrm>
          <a:prstGeom prst="wedgeRoundRectCallout">
            <a:avLst>
              <a:gd name="adj1" fmla="val -1673"/>
              <a:gd name="adj2" fmla="val 91472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4. Click Save to save this search</a:t>
            </a:r>
          </a:p>
        </p:txBody>
      </p:sp>
      <p:sp>
        <p:nvSpPr>
          <p:cNvPr id="8" name="Rounded Rectangular Callout 7">
            <a:extLst>
              <a:ext uri="{FF2B5EF4-FFF2-40B4-BE49-F238E27FC236}">
                <a16:creationId xmlns:a16="http://schemas.microsoft.com/office/drawing/2014/main" id="{256674C1-9977-F248-BCB1-60155D0DB993}"/>
              </a:ext>
            </a:extLst>
          </p:cNvPr>
          <p:cNvSpPr/>
          <p:nvPr/>
        </p:nvSpPr>
        <p:spPr>
          <a:xfrm>
            <a:off x="2612734" y="1101203"/>
            <a:ext cx="3076864" cy="1487807"/>
          </a:xfrm>
          <a:prstGeom prst="wedgeRoundRectCallout">
            <a:avLst>
              <a:gd name="adj1" fmla="val -53985"/>
              <a:gd name="adj2" fmla="val 73489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3. Search for your isolate “AND </a:t>
            </a:r>
            <a:r>
              <a:rPr lang="en-US" dirty="0" err="1">
                <a:solidFill>
                  <a:schemeClr val="accent4">
                    <a:lumMod val="75000"/>
                  </a:schemeClr>
                </a:solidFill>
              </a:rPr>
              <a:t>erd_group</a:t>
            </a:r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:*”</a:t>
            </a:r>
          </a:p>
          <a:p>
            <a:pPr algn="ctr"/>
            <a:r>
              <a:rPr lang="en-US" dirty="0">
                <a:solidFill>
                  <a:schemeClr val="accent4">
                    <a:lumMod val="75000"/>
                  </a:schemeClr>
                </a:solidFill>
              </a:rPr>
              <a:t>Note ”AND” must be in all capitals</a:t>
            </a:r>
          </a:p>
        </p:txBody>
      </p:sp>
      <p:sp>
        <p:nvSpPr>
          <p:cNvPr id="10" name="TextBox 9">
            <a:hlinkClick r:id="rId3"/>
            <a:extLst>
              <a:ext uri="{FF2B5EF4-FFF2-40B4-BE49-F238E27FC236}">
                <a16:creationId xmlns:a16="http://schemas.microsoft.com/office/drawing/2014/main" id="{74DE7B0D-40CD-E140-9263-73B5AFBC9049}"/>
              </a:ext>
            </a:extLst>
          </p:cNvPr>
          <p:cNvSpPr txBox="1"/>
          <p:nvPr/>
        </p:nvSpPr>
        <p:spPr>
          <a:xfrm>
            <a:off x="4227755" y="238111"/>
            <a:ext cx="4875630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https://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www.ncbi.nlm.nih.gov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/pathogens/isolates</a:t>
            </a:r>
          </a:p>
        </p:txBody>
      </p:sp>
    </p:spTree>
    <p:extLst>
      <p:ext uri="{BB962C8B-B14F-4D97-AF65-F5344CB8AC3E}">
        <p14:creationId xmlns:p14="http://schemas.microsoft.com/office/powerpoint/2010/main" val="26727706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E990BABA-6FD2-3053-0E15-1453B5AA82B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8425" y="1654620"/>
            <a:ext cx="9635613" cy="315588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70A1A663-60E1-E546-9E02-79FC2B908D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24196F87-5DE1-4247-A3D0-944148E07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C9B44D-08D7-D244-8DB1-975914F5F36B}" type="slidenum">
              <a:rPr lang="en-US" smtClean="0"/>
              <a:t>6</a:t>
            </a:fld>
            <a:endParaRPr lang="en-US"/>
          </a:p>
        </p:txBody>
      </p:sp>
      <p:sp>
        <p:nvSpPr>
          <p:cNvPr id="6" name="Rounded Rectangular Callout 5">
            <a:extLst>
              <a:ext uri="{FF2B5EF4-FFF2-40B4-BE49-F238E27FC236}">
                <a16:creationId xmlns:a16="http://schemas.microsoft.com/office/drawing/2014/main" id="{4DA7F071-105D-6947-82FA-695FD73B89EE}"/>
              </a:ext>
            </a:extLst>
          </p:cNvPr>
          <p:cNvSpPr/>
          <p:nvPr/>
        </p:nvSpPr>
        <p:spPr>
          <a:xfrm>
            <a:off x="1648829" y="2544763"/>
            <a:ext cx="2336800" cy="1155700"/>
          </a:xfrm>
          <a:prstGeom prst="wedgeRoundRectCallout">
            <a:avLst>
              <a:gd name="adj1" fmla="val 97943"/>
              <a:gd name="adj2" fmla="val -50616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5. Give your search a name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51DE501-95D3-4D41-8BEB-B9ACE22E1922}"/>
              </a:ext>
            </a:extLst>
          </p:cNvPr>
          <p:cNvSpPr txBox="1"/>
          <p:nvPr/>
        </p:nvSpPr>
        <p:spPr>
          <a:xfrm>
            <a:off x="4227755" y="238111"/>
            <a:ext cx="4875630" cy="369332"/>
          </a:xfrm>
          <a:prstGeom prst="rect">
            <a:avLst/>
          </a:prstGeom>
          <a:solidFill>
            <a:srgbClr val="0070C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https://</a:t>
            </a:r>
            <a:r>
              <a:rPr lang="en-US" dirty="0" err="1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www.ncbi.nlm.nih.gov</a:t>
            </a:r>
            <a:r>
              <a:rPr lang="en-US" dirty="0">
                <a:solidFill>
                  <a:schemeClr val="bg1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/pathogens/isolates</a:t>
            </a:r>
          </a:p>
        </p:txBody>
      </p:sp>
      <p:sp>
        <p:nvSpPr>
          <p:cNvPr id="10" name="Rounded Rectangular Callout 9">
            <a:extLst>
              <a:ext uri="{FF2B5EF4-FFF2-40B4-BE49-F238E27FC236}">
                <a16:creationId xmlns:a16="http://schemas.microsoft.com/office/drawing/2014/main" id="{BB6474CC-0535-43EB-22E2-5585AB1EAA30}"/>
              </a:ext>
            </a:extLst>
          </p:cNvPr>
          <p:cNvSpPr/>
          <p:nvPr/>
        </p:nvSpPr>
        <p:spPr>
          <a:xfrm>
            <a:off x="5743964" y="4212713"/>
            <a:ext cx="2336800" cy="1981333"/>
          </a:xfrm>
          <a:prstGeom prst="wedgeRoundRectCallout">
            <a:avLst>
              <a:gd name="adj1" fmla="val 54605"/>
              <a:gd name="adj2" fmla="val -85357"/>
              <a:gd name="adj3" fmla="val 16667"/>
            </a:avLst>
          </a:prstGeom>
          <a:solidFill>
            <a:srgbClr val="FFFF00"/>
          </a:soli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accent4">
                    <a:lumMod val="50000"/>
                  </a:schemeClr>
                </a:solidFill>
              </a:rPr>
              <a:t>6. Click Save to save your search and have the system email you when there are new results.</a:t>
            </a:r>
          </a:p>
        </p:txBody>
      </p:sp>
    </p:spTree>
    <p:extLst>
      <p:ext uri="{BB962C8B-B14F-4D97-AF65-F5344CB8AC3E}">
        <p14:creationId xmlns:p14="http://schemas.microsoft.com/office/powerpoint/2010/main" val="1517251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71A2E9-1515-924E-8C3A-169343A8D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information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3D3EF-3E0F-4B4B-AF4A-0A3119C881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full help documentation of the Isolates Browser: </a:t>
            </a:r>
            <a:r>
              <a:rPr lang="en-US" sz="1800" dirty="0">
                <a:hlinkClick r:id="rId2"/>
              </a:rPr>
              <a:t>https://www.ncbi.nlm.nih.gov/pathogens/pathogens_help/#isolates-browser</a:t>
            </a:r>
            <a:endParaRPr lang="en-US" sz="1800" dirty="0"/>
          </a:p>
          <a:p>
            <a:r>
              <a:rPr lang="en-US" dirty="0"/>
              <a:t>For details about saved searches see: </a:t>
            </a:r>
            <a:br>
              <a:rPr lang="en-US" dirty="0"/>
            </a:br>
            <a:r>
              <a:rPr lang="en-US" sz="1800" dirty="0">
                <a:hlinkClick r:id="rId3"/>
              </a:rPr>
              <a:t>https://www.ncbi.nlm.nih.gov/pathogens/pathogens_help/#automated-searches-save</a:t>
            </a:r>
            <a:endParaRPr lang="en-US" sz="1800" dirty="0"/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dirty="0"/>
              <a:t>Questions and further help: email </a:t>
            </a:r>
            <a:r>
              <a:rPr lang="en-US" dirty="0" err="1"/>
              <a:t>pd-help@ncbi.nlm.nih.gov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20450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NCBI Colors 1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71BC"/>
      </a:accent1>
      <a:accent2>
        <a:srgbClr val="AEB0B5"/>
      </a:accent2>
      <a:accent3>
        <a:srgbClr val="00A6D2"/>
      </a:accent3>
      <a:accent4>
        <a:srgbClr val="981B1E"/>
      </a:accent4>
      <a:accent5>
        <a:srgbClr val="002455"/>
      </a:accent5>
      <a:accent6>
        <a:srgbClr val="2E8540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B0773BB4-715D-7243-AD07-7EFCC35D602C}" vid="{4DEAEE1B-C328-CC49-9A0C-B613A91A4D5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4815</TotalTime>
  <Words>297</Words>
  <Application>Microsoft Macintosh PowerPoint</Application>
  <PresentationFormat>Widescreen</PresentationFormat>
  <Paragraphs>25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Helvetica</vt:lpstr>
      <vt:lpstr>Office Theme</vt:lpstr>
      <vt:lpstr>How To: Watch an isolate not in a cluster</vt:lpstr>
      <vt:lpstr>At a glance</vt:lpstr>
      <vt:lpstr>PowerPoint Presentation</vt:lpstr>
      <vt:lpstr>PowerPoint Presentation</vt:lpstr>
      <vt:lpstr>PowerPoint Presentation</vt:lpstr>
      <vt:lpstr>PowerPoint Presentation</vt:lpstr>
      <vt:lpstr>More information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Download nucleotide sequence for all point mutation references</dc:title>
  <dc:creator>Prasad, Arjun (NIH/NLM/NCBI) [E]</dc:creator>
  <cp:lastModifiedBy>Prasad, Arjun (NIH/NLM/NCBI) [E]</cp:lastModifiedBy>
  <cp:revision>12</cp:revision>
  <dcterms:created xsi:type="dcterms:W3CDTF">2021-09-02T13:05:46Z</dcterms:created>
  <dcterms:modified xsi:type="dcterms:W3CDTF">2024-05-01T19:22:56Z</dcterms:modified>
</cp:coreProperties>
</file>