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355" r:id="rId3"/>
    <p:sldId id="362" r:id="rId4"/>
    <p:sldId id="363" r:id="rId5"/>
    <p:sldId id="364" r:id="rId6"/>
    <p:sldId id="365" r:id="rId7"/>
    <p:sldId id="366" r:id="rId8"/>
    <p:sldId id="3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"/>
    <p:restoredTop sz="96197"/>
  </p:normalViewPr>
  <p:slideViewPr>
    <p:cSldViewPr snapToGrid="0" snapToObjects="1">
      <p:cViewPr varScale="1">
        <p:scale>
          <a:sx n="120" d="100"/>
          <a:sy n="120" d="100"/>
        </p:scale>
        <p:origin x="17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1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/pathogens_help/#unique-identifi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cbi.nlm.nih.gov/pathogens/pathogens_help/#references-methods" TargetMode="External"/><Relationship Id="rId5" Type="http://schemas.openxmlformats.org/officeDocument/2006/relationships/hyperlink" Target="https://www.ncbi.nlm.nih.gov/pathogens/pathogens_help/#citing" TargetMode="External"/><Relationship Id="rId4" Type="http://schemas.openxmlformats.org/officeDocument/2006/relationships/hyperlink" Target="https://www.ncbi.nlm.nih.gov/pathogens/pathogens_help/#data-reten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600" dirty="0"/>
              <a:t>How To: Cite the Pathogen Detection Resource and the Data Contained Within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7339-028E-D74B-8509-964D6318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7729"/>
            <a:ext cx="3327400" cy="1325563"/>
          </a:xfrm>
        </p:spPr>
        <p:txBody>
          <a:bodyPr/>
          <a:lstStyle/>
          <a:p>
            <a:r>
              <a:rPr lang="en-US" dirty="0"/>
              <a:t>At a glance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EB589-E302-4F7D-8933-73B3A81EB6A8}"/>
              </a:ext>
            </a:extLst>
          </p:cNvPr>
          <p:cNvSpPr txBox="1"/>
          <p:nvPr/>
        </p:nvSpPr>
        <p:spPr>
          <a:xfrm>
            <a:off x="641682" y="1286339"/>
            <a:ext cx="1022703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WARNING: Although the data in Pathogen Detection uses an </a:t>
            </a:r>
            <a:r>
              <a:rPr lang="en-US" dirty="0" err="1"/>
              <a:t>accession.version</a:t>
            </a:r>
            <a:r>
              <a:rPr lang="en-US" dirty="0"/>
              <a:t> system similar to other NCBI</a:t>
            </a:r>
          </a:p>
          <a:p>
            <a:r>
              <a:rPr lang="en-US" dirty="0"/>
              <a:t>databases, due to the high turnover of analysis results, only a limited ‘history’ of these objects are kept.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1CA51-35E7-43E9-878E-4DEA5ADC233A}"/>
              </a:ext>
            </a:extLst>
          </p:cNvPr>
          <p:cNvSpPr txBox="1"/>
          <p:nvPr/>
        </p:nvSpPr>
        <p:spPr>
          <a:xfrm>
            <a:off x="131194" y="1993900"/>
            <a:ext cx="110575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If citing the entire resource without using a subset of data, use the date</a:t>
            </a:r>
          </a:p>
          <a:p>
            <a:pPr lvl="1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website was accessed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If a subset of data is used, include the identifiers from the data archives (SRA, BioSample, GenBank/Assembly) as well as the Pathogen Detection specific identifiers (PDG, PDT, PDS)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If a subset of data is used, acknowledge the original submitters in your presentation or manuscript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If citing one of the methods used in Pathogen Detection, cite the appropriate</a:t>
            </a:r>
          </a:p>
          <a:p>
            <a:pPr lvl="1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published paper</a:t>
            </a:r>
          </a:p>
          <a:p>
            <a:pPr marL="457200" lvl="1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1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9DB65-F8D2-4993-8808-887B206B8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4" y="256398"/>
            <a:ext cx="9814143" cy="6399532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8534400" y="256398"/>
            <a:ext cx="2222500" cy="1333500"/>
          </a:xfrm>
          <a:prstGeom prst="wedgeRoundRectCallout">
            <a:avLst>
              <a:gd name="adj1" fmla="val -88020"/>
              <a:gd name="adj2" fmla="val -4257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 Note the date the website was accessed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3338158" y="17404"/>
            <a:ext cx="417011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A2A93A50-4135-46A8-A67A-C1F6CB130146}"/>
              </a:ext>
            </a:extLst>
          </p:cNvPr>
          <p:cNvSpPr/>
          <p:nvPr/>
        </p:nvSpPr>
        <p:spPr>
          <a:xfrm>
            <a:off x="7239316" y="1981200"/>
            <a:ext cx="2222500" cy="1333500"/>
          </a:xfrm>
          <a:prstGeom prst="wedgeRoundRectCallout">
            <a:avLst>
              <a:gd name="adj1" fmla="val -29448"/>
              <a:gd name="adj2" fmla="val 120761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If using the Isolates Browser proceed to the next page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7B79D5F-220E-4413-9D8F-5C1E9826E264}"/>
              </a:ext>
            </a:extLst>
          </p:cNvPr>
          <p:cNvSpPr/>
          <p:nvPr/>
        </p:nvSpPr>
        <p:spPr>
          <a:xfrm>
            <a:off x="9600817" y="5172640"/>
            <a:ext cx="234950" cy="9080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2BABAA13-B33F-4E56-BAD7-8949705B6E29}"/>
              </a:ext>
            </a:extLst>
          </p:cNvPr>
          <p:cNvSpPr/>
          <p:nvPr/>
        </p:nvSpPr>
        <p:spPr>
          <a:xfrm>
            <a:off x="10030426" y="5172640"/>
            <a:ext cx="2222500" cy="1333500"/>
          </a:xfrm>
          <a:prstGeom prst="wedgeRoundRectCallout">
            <a:avLst>
              <a:gd name="adj1" fmla="val -54877"/>
              <a:gd name="adj2" fmla="val 885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4. If using NCBI AMR resources cite the appropriate publication</a:t>
            </a:r>
          </a:p>
        </p:txBody>
      </p:sp>
      <p:sp>
        <p:nvSpPr>
          <p:cNvPr id="12" name="Rounded Rectangular Callout 4">
            <a:extLst>
              <a:ext uri="{FF2B5EF4-FFF2-40B4-BE49-F238E27FC236}">
                <a16:creationId xmlns:a16="http://schemas.microsoft.com/office/drawing/2014/main" id="{ED5CE13C-1933-455F-8B2C-82E730DAFF8E}"/>
              </a:ext>
            </a:extLst>
          </p:cNvPr>
          <p:cNvSpPr/>
          <p:nvPr/>
        </p:nvSpPr>
        <p:spPr>
          <a:xfrm>
            <a:off x="9718292" y="2476500"/>
            <a:ext cx="2222500" cy="1333500"/>
          </a:xfrm>
          <a:prstGeom prst="wedgeRoundRectCallout">
            <a:avLst>
              <a:gd name="adj1" fmla="val -52305"/>
              <a:gd name="adj2" fmla="val 10123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If using the MicroBIGG-E proceed to page 7</a:t>
            </a:r>
          </a:p>
        </p:txBody>
      </p:sp>
    </p:spTree>
    <p:extLst>
      <p:ext uri="{BB962C8B-B14F-4D97-AF65-F5344CB8AC3E}">
        <p14:creationId xmlns:p14="http://schemas.microsoft.com/office/powerpoint/2010/main" val="100845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465CB8-F2B6-4BE9-A083-307E3B77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261"/>
            <a:ext cx="12192000" cy="5855478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5594350" y="999348"/>
            <a:ext cx="2222500" cy="1333500"/>
          </a:xfrm>
          <a:prstGeom prst="wedgeRoundRectCallout">
            <a:avLst>
              <a:gd name="adj1" fmla="val 80837"/>
              <a:gd name="adj2" fmla="val 64570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5. If using a subset of data (search, filter, etc.) choose these columns</a:t>
            </a:r>
          </a:p>
        </p:txBody>
      </p:sp>
    </p:spTree>
    <p:extLst>
      <p:ext uri="{BB962C8B-B14F-4D97-AF65-F5344CB8AC3E}">
        <p14:creationId xmlns:p14="http://schemas.microsoft.com/office/powerpoint/2010/main" val="60679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5D12B-012E-4EAE-A664-F25EB713A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26"/>
            <a:ext cx="12192000" cy="6670147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5594350" y="999348"/>
            <a:ext cx="2222500" cy="1333500"/>
          </a:xfrm>
          <a:prstGeom prst="wedgeRoundRectCallout">
            <a:avLst>
              <a:gd name="adj1" fmla="val 80837"/>
              <a:gd name="adj2" fmla="val 64570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6. Then download the table and use it in the  supplementary data for your paper</a:t>
            </a:r>
          </a:p>
        </p:txBody>
      </p:sp>
    </p:spTree>
    <p:extLst>
      <p:ext uri="{BB962C8B-B14F-4D97-AF65-F5344CB8AC3E}">
        <p14:creationId xmlns:p14="http://schemas.microsoft.com/office/powerpoint/2010/main" val="225514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C1150E-B5DA-4FE4-A10C-7B81DCA6F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1239"/>
            <a:ext cx="12192000" cy="4455522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6210300" y="171450"/>
            <a:ext cx="1612900" cy="2131202"/>
          </a:xfrm>
          <a:prstGeom prst="wedgeRoundRectCallout">
            <a:avLst>
              <a:gd name="adj1" fmla="val 79968"/>
              <a:gd name="adj2" fmla="val 2739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SRA Center for data submitted to SRA from large-scale sequencing initiatives</a:t>
            </a:r>
          </a:p>
        </p:txBody>
      </p:sp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0A9658B6-01AF-44B5-9636-90748FB8F77A}"/>
              </a:ext>
            </a:extLst>
          </p:cNvPr>
          <p:cNvSpPr/>
          <p:nvPr/>
        </p:nvSpPr>
        <p:spPr>
          <a:xfrm>
            <a:off x="361950" y="681848"/>
            <a:ext cx="2222500" cy="2747152"/>
          </a:xfrm>
          <a:prstGeom prst="wedgeRoundRectCallout">
            <a:avLst>
              <a:gd name="adj1" fmla="val 97694"/>
              <a:gd name="adj2" fmla="val -3990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7. Acknowledge the appropriate data submitters in your manuscript</a:t>
            </a: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FDB11116-9F0B-4C03-9CF6-3426F5FFE6A6}"/>
              </a:ext>
            </a:extLst>
          </p:cNvPr>
          <p:cNvSpPr/>
          <p:nvPr/>
        </p:nvSpPr>
        <p:spPr>
          <a:xfrm>
            <a:off x="9093200" y="535798"/>
            <a:ext cx="2070100" cy="2702702"/>
          </a:xfrm>
          <a:prstGeom prst="wedgeRoundRectCallout">
            <a:avLst>
              <a:gd name="adj1" fmla="val 62576"/>
              <a:gd name="adj2" fmla="val -123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BioProjects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encompass multiple data items and typically describe an ‘initiative’ or consortium to which the data are submitted</a:t>
            </a:r>
          </a:p>
        </p:txBody>
      </p: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6A61B029-7EE7-4F88-8F80-504CF0C6401C}"/>
              </a:ext>
            </a:extLst>
          </p:cNvPr>
          <p:cNvSpPr/>
          <p:nvPr/>
        </p:nvSpPr>
        <p:spPr>
          <a:xfrm>
            <a:off x="3873500" y="171450"/>
            <a:ext cx="2222500" cy="1333500"/>
          </a:xfrm>
          <a:prstGeom prst="wedgeRoundRectCallout">
            <a:avLst>
              <a:gd name="adj1" fmla="val 27695"/>
              <a:gd name="adj2" fmla="val 8028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Assemblies submitted to GenBank will have the submitter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37742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E7F2D0-0065-4F4D-BBE3-19B0DD9F9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386" y="0"/>
            <a:ext cx="8759228" cy="6858000"/>
          </a:xfrm>
          <a:prstGeom prst="rect">
            <a:avLst/>
          </a:prstGeom>
        </p:spPr>
      </p:pic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0A9658B6-01AF-44B5-9636-90748FB8F77A}"/>
              </a:ext>
            </a:extLst>
          </p:cNvPr>
          <p:cNvSpPr/>
          <p:nvPr/>
        </p:nvSpPr>
        <p:spPr>
          <a:xfrm>
            <a:off x="4321175" y="167498"/>
            <a:ext cx="2774950" cy="2563002"/>
          </a:xfrm>
          <a:prstGeom prst="wedgeRoundRectCallout">
            <a:avLst>
              <a:gd name="adj1" fmla="val 87244"/>
              <a:gd name="adj2" fmla="val 2022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8. If using the MicroBIGG-E connect to the Isolate Browser using Cross-browser selection to obtain the submitted identifiers</a:t>
            </a:r>
          </a:p>
        </p:txBody>
      </p:sp>
    </p:spTree>
    <p:extLst>
      <p:ext uri="{BB962C8B-B14F-4D97-AF65-F5344CB8AC3E}">
        <p14:creationId xmlns:p14="http://schemas.microsoft.com/office/powerpoint/2010/main" val="225550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-130175"/>
            <a:ext cx="4699000" cy="1325563"/>
          </a:xfrm>
        </p:spPr>
        <p:txBody>
          <a:bodyPr/>
          <a:lstStyle/>
          <a:p>
            <a:r>
              <a:rPr lang="en-US" u="sng" dirty="0"/>
              <a:t>More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0B04E-895D-4E97-9CAC-27326FC5912C}"/>
              </a:ext>
            </a:extLst>
          </p:cNvPr>
          <p:cNvSpPr txBox="1"/>
          <p:nvPr/>
        </p:nvSpPr>
        <p:spPr>
          <a:xfrm>
            <a:off x="654050" y="947738"/>
            <a:ext cx="10695492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For information on different accessions in Pathogen Detection see: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https://www.ncbi.nlm.nih.gov/pathogens/pathogens_help/#unique-identifiers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For full details on data retention see:</a:t>
            </a:r>
          </a:p>
          <a:p>
            <a:pPr marL="457200" lvl="1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https://www.ncbi.nlm.nih.gov/pathogens/pathogens_help/#data-retention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For citing the Pathogen Detection site see: </a:t>
            </a:r>
          </a:p>
          <a:p>
            <a:pPr marL="457200" lvl="1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https://www.ncbi.nlm.nih.gov/pathogens/pathogens_help/#citing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For citing specific methods used in Pathogen Detection see:</a:t>
            </a:r>
          </a:p>
          <a:p>
            <a:pPr marL="457200" lvl="1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https://www.ncbi.nlm.nih.gov/pathogens/pathogens_help/#references-methods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Questions and further help: email pd-help@ncbi.nlm.nih.gov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4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453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Office Theme</vt:lpstr>
      <vt:lpstr>How To: Cite the Pathogen Detection Resource and the Data Contained Within</vt:lpstr>
      <vt:lpstr>At a 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Klimke, Bill (NIH/NLM/NCBI) [E]</cp:lastModifiedBy>
  <cp:revision>19</cp:revision>
  <dcterms:created xsi:type="dcterms:W3CDTF">2021-09-02T13:05:46Z</dcterms:created>
  <dcterms:modified xsi:type="dcterms:W3CDTF">2022-06-01T21:25:02Z</dcterms:modified>
</cp:coreProperties>
</file>