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355" r:id="rId3"/>
    <p:sldId id="364" r:id="rId4"/>
    <p:sldId id="365" r:id="rId5"/>
    <p:sldId id="367" r:id="rId6"/>
    <p:sldId id="366" r:id="rId7"/>
    <p:sldId id="368" r:id="rId8"/>
    <p:sldId id="3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/>
    <p:restoredTop sz="96190"/>
  </p:normalViewPr>
  <p:slideViewPr>
    <p:cSldViewPr snapToGrid="0" snapToObjects="1">
      <p:cViewPr varScale="1">
        <p:scale>
          <a:sx n="119" d="100"/>
          <a:sy n="119" d="100"/>
        </p:scale>
        <p:origin x="12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/microbigge_map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cbi.nlm.nih.gov/pathogens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ncbi.nlm.nih.gov/pathogen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ncbi.nlm.nih.gov/pathogens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ncbi.nlm.nih.gov/pathogens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/pathogens_help/#microbigg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Find, using the </a:t>
            </a:r>
            <a:r>
              <a:rPr lang="en-US" sz="3600" dirty="0" err="1"/>
              <a:t>MicroBIGG</a:t>
            </a:r>
            <a:r>
              <a:rPr lang="en-US" sz="3600" dirty="0"/>
              <a:t>-E Map, </a:t>
            </a:r>
            <a:r>
              <a:rPr lang="en-US" sz="3600" dirty="0" err="1"/>
              <a:t>blaKPC</a:t>
            </a:r>
            <a:r>
              <a:rPr lang="en-US" sz="3600" dirty="0"/>
              <a:t>-containing Klebsiella pneumoniae isolates from China and the U.S. in the Isolates Browser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7339-028E-D74B-8509-964D6318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7EB2F-2474-9D40-9C57-2A648A10A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Use the </a:t>
            </a:r>
            <a:r>
              <a:rPr lang="en-US" sz="2800" dirty="0" err="1"/>
              <a:t>MicroBIGG</a:t>
            </a:r>
            <a:r>
              <a:rPr lang="en-US" dirty="0"/>
              <a:t>-E Map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https://www.ncbi.nlm.nih.gov/pathogens/microbigge_map/</a:t>
            </a:r>
            <a:endParaRPr lang="en-US" sz="2000" dirty="0"/>
          </a:p>
          <a:p>
            <a:r>
              <a:rPr lang="en-US" dirty="0"/>
              <a:t>Select "Klebsiella pneumoniae" from the Organism Group dropdown menu</a:t>
            </a:r>
          </a:p>
          <a:p>
            <a:r>
              <a:rPr lang="en-US" dirty="0"/>
              <a:t>Select "Element symbol" in Filters and search for "</a:t>
            </a:r>
            <a:r>
              <a:rPr lang="en-US" i="1" dirty="0" err="1"/>
              <a:t>blaKPC</a:t>
            </a:r>
            <a:r>
              <a:rPr lang="en-US" dirty="0"/>
              <a:t>"</a:t>
            </a:r>
          </a:p>
          <a:p>
            <a:r>
              <a:rPr lang="en-US" dirty="0"/>
              <a:t>Use the </a:t>
            </a:r>
            <a:r>
              <a:rPr lang="en-US" dirty="0" err="1"/>
              <a:t>MicroBIGG</a:t>
            </a:r>
            <a:r>
              <a:rPr lang="en-US" dirty="0"/>
              <a:t>-E International Map Panel to restrict data to isolates from China and the U.S.</a:t>
            </a:r>
          </a:p>
          <a:p>
            <a:r>
              <a:rPr lang="en-US" dirty="0"/>
              <a:t>Use the Cross-Browser option to display selected isolates in the Isolates Browser</a:t>
            </a:r>
          </a:p>
        </p:txBody>
      </p:sp>
    </p:spTree>
    <p:extLst>
      <p:ext uri="{BB962C8B-B14F-4D97-AF65-F5344CB8AC3E}">
        <p14:creationId xmlns:p14="http://schemas.microsoft.com/office/powerpoint/2010/main" val="216781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30CC-35C4-9C0B-EE4E-2C767F46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76620-F808-0650-B04A-DCC6909C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FF69246A-7991-8C68-E96E-D18CF3BABEE0}"/>
              </a:ext>
            </a:extLst>
          </p:cNvPr>
          <p:cNvSpPr txBox="1"/>
          <p:nvPr/>
        </p:nvSpPr>
        <p:spPr>
          <a:xfrm>
            <a:off x="2581830" y="129090"/>
            <a:ext cx="5833713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microbigge_map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1F5A0AD-98B2-AF51-F1B2-4BF5E1057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8"/>
            <a:ext cx="12033504" cy="5739384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00412B8-7E8B-153B-2A74-9AE640559480}"/>
              </a:ext>
            </a:extLst>
          </p:cNvPr>
          <p:cNvSpPr/>
          <p:nvPr/>
        </p:nvSpPr>
        <p:spPr>
          <a:xfrm>
            <a:off x="2099837" y="5167312"/>
            <a:ext cx="2336800" cy="1155700"/>
          </a:xfrm>
          <a:prstGeom prst="wedgeRoundRectCallout">
            <a:avLst>
              <a:gd name="adj1" fmla="val -92161"/>
              <a:gd name="adj2" fmla="val -18510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Select Element symbol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F560119-BD85-85E0-E50B-3854552FD2AF}"/>
              </a:ext>
            </a:extLst>
          </p:cNvPr>
          <p:cNvSpPr/>
          <p:nvPr/>
        </p:nvSpPr>
        <p:spPr>
          <a:xfrm>
            <a:off x="6403118" y="1027906"/>
            <a:ext cx="2336800" cy="1155700"/>
          </a:xfrm>
          <a:prstGeom prst="wedgeRoundRectCallout">
            <a:avLst>
              <a:gd name="adj1" fmla="val -177580"/>
              <a:gd name="adj2" fmla="val 7252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Enter “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blaKPC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” in filter panel search bar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E7A916DC-B710-5A0F-EFA5-D781DAFD8208}"/>
              </a:ext>
            </a:extLst>
          </p:cNvPr>
          <p:cNvSpPr/>
          <p:nvPr/>
        </p:nvSpPr>
        <p:spPr>
          <a:xfrm>
            <a:off x="3452084" y="437980"/>
            <a:ext cx="2336800" cy="1155700"/>
          </a:xfrm>
          <a:prstGeom prst="wedgeRoundRectCallout">
            <a:avLst>
              <a:gd name="adj1" fmla="val -66869"/>
              <a:gd name="adj2" fmla="val 4550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Select Klebsiella pneumoniae as Organism group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8A354960-436B-B5FE-7516-6190FC5F8C4B}"/>
              </a:ext>
            </a:extLst>
          </p:cNvPr>
          <p:cNvSpPr/>
          <p:nvPr/>
        </p:nvSpPr>
        <p:spPr>
          <a:xfrm>
            <a:off x="6078743" y="2638742"/>
            <a:ext cx="2336800" cy="1155700"/>
          </a:xfrm>
          <a:prstGeom prst="wedgeRoundRectCallout">
            <a:avLst>
              <a:gd name="adj1" fmla="val -172808"/>
              <a:gd name="adj2" fmla="val -4133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5. Select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blaKPC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in filter</a:t>
            </a:r>
          </a:p>
        </p:txBody>
      </p:sp>
    </p:spTree>
    <p:extLst>
      <p:ext uri="{BB962C8B-B14F-4D97-AF65-F5344CB8AC3E}">
        <p14:creationId xmlns:p14="http://schemas.microsoft.com/office/powerpoint/2010/main" val="28555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462E00-8E03-C3B0-9A5C-FBE270E4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4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6C9D5DD-2265-09CD-B43A-36EA7A59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hlinkClick r:id="rId2"/>
            <a:extLst>
              <a:ext uri="{FF2B5EF4-FFF2-40B4-BE49-F238E27FC236}">
                <a16:creationId xmlns:a16="http://schemas.microsoft.com/office/drawing/2014/main" id="{B0677E19-64B7-B4D7-C06A-DED894E6AE56}"/>
              </a:ext>
            </a:extLst>
          </p:cNvPr>
          <p:cNvSpPr txBox="1"/>
          <p:nvPr/>
        </p:nvSpPr>
        <p:spPr>
          <a:xfrm>
            <a:off x="2581830" y="129090"/>
            <a:ext cx="5833713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microbigge_map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</a:p>
        </p:txBody>
      </p:sp>
      <p:pic>
        <p:nvPicPr>
          <p:cNvPr id="13" name="Picture 12" descr="A map of the world&#10;&#10;Description automatically generated">
            <a:extLst>
              <a:ext uri="{FF2B5EF4-FFF2-40B4-BE49-F238E27FC236}">
                <a16:creationId xmlns:a16="http://schemas.microsoft.com/office/drawing/2014/main" id="{0D770310-51CA-DD44-D1E9-7E7095CD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6606"/>
            <a:ext cx="8835136" cy="6242304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6532899-DCBD-5CB3-7D71-1EAD43249DB0}"/>
              </a:ext>
            </a:extLst>
          </p:cNvPr>
          <p:cNvSpPr/>
          <p:nvPr/>
        </p:nvSpPr>
        <p:spPr>
          <a:xfrm>
            <a:off x="2113939" y="2851150"/>
            <a:ext cx="2336800" cy="1155700"/>
          </a:xfrm>
          <a:prstGeom prst="wedgeRoundRectCallout">
            <a:avLst>
              <a:gd name="adj1" fmla="val -66869"/>
              <a:gd name="adj2" fmla="val 4550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7. Select the U.S. by clicking its outline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8B42F032-EF6A-428C-FC7C-A6E9A79632C8}"/>
              </a:ext>
            </a:extLst>
          </p:cNvPr>
          <p:cNvSpPr/>
          <p:nvPr/>
        </p:nvSpPr>
        <p:spPr>
          <a:xfrm>
            <a:off x="5893637" y="2007897"/>
            <a:ext cx="2336800" cy="1155700"/>
          </a:xfrm>
          <a:prstGeom prst="wedgeRoundRectCallout">
            <a:avLst>
              <a:gd name="adj1" fmla="val 12823"/>
              <a:gd name="adj2" fmla="val 14875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6. Select China by clicking its outline</a:t>
            </a:r>
          </a:p>
        </p:txBody>
      </p:sp>
    </p:spTree>
    <p:extLst>
      <p:ext uri="{BB962C8B-B14F-4D97-AF65-F5344CB8AC3E}">
        <p14:creationId xmlns:p14="http://schemas.microsoft.com/office/powerpoint/2010/main" val="239603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F2BF-71E7-AEDD-4BD1-B06489CD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A68CF-A3E6-BDD7-23FC-1CBE4B378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2980238"/>
            <a:ext cx="6132195" cy="2441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DFB7D-4542-F181-EF27-3F52D3E1D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09" y="4571958"/>
            <a:ext cx="5497830" cy="2189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301CE-3C18-3BA5-6FC7-771632550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" y="538409"/>
            <a:ext cx="6132195" cy="2441829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9B8610E9-7180-5BF9-4BBF-3D44B8589027}"/>
              </a:ext>
            </a:extLst>
          </p:cNvPr>
          <p:cNvSpPr txBox="1"/>
          <p:nvPr/>
        </p:nvSpPr>
        <p:spPr>
          <a:xfrm>
            <a:off x="2581830" y="96816"/>
            <a:ext cx="5833713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microbigge_map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42B6635-ECF3-8367-5EAE-476724A6C5C3}"/>
              </a:ext>
            </a:extLst>
          </p:cNvPr>
          <p:cNvSpPr/>
          <p:nvPr/>
        </p:nvSpPr>
        <p:spPr>
          <a:xfrm>
            <a:off x="6480186" y="899152"/>
            <a:ext cx="2336800" cy="1155700"/>
          </a:xfrm>
          <a:prstGeom prst="wedgeRoundRectCallout">
            <a:avLst>
              <a:gd name="adj1" fmla="val -205735"/>
              <a:gd name="adj2" fmla="val 2813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8. Select China to show the distribution of KPC alleles in isolates from China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D73E0A5-593B-A0B1-1ADB-B0EF959AF973}"/>
              </a:ext>
            </a:extLst>
          </p:cNvPr>
          <p:cNvSpPr/>
          <p:nvPr/>
        </p:nvSpPr>
        <p:spPr>
          <a:xfrm>
            <a:off x="1997307" y="5516274"/>
            <a:ext cx="2336800" cy="1155700"/>
          </a:xfrm>
          <a:prstGeom prst="wedgeRoundRectCallout">
            <a:avLst>
              <a:gd name="adj1" fmla="val -104569"/>
              <a:gd name="adj2" fmla="val -15615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9. Select the U.S. to show the distribution of KPC alleles in isolates from the U.S.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08996078-4D59-CF8E-A12B-163A87753A80}"/>
              </a:ext>
            </a:extLst>
          </p:cNvPr>
          <p:cNvSpPr/>
          <p:nvPr/>
        </p:nvSpPr>
        <p:spPr>
          <a:xfrm>
            <a:off x="9754928" y="1717288"/>
            <a:ext cx="2336800" cy="2091417"/>
          </a:xfrm>
          <a:prstGeom prst="wedgeRoundRectCallout">
            <a:avLst>
              <a:gd name="adj1" fmla="val -138450"/>
              <a:gd name="adj2" fmla="val 14062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10. Select both  China and the U.S. to show the distribution of KPC alleles in isolates from both countries combined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454C7465-95B4-62F7-05F5-7C6CBC808111}"/>
              </a:ext>
            </a:extLst>
          </p:cNvPr>
          <p:cNvSpPr/>
          <p:nvPr/>
        </p:nvSpPr>
        <p:spPr>
          <a:xfrm>
            <a:off x="6651224" y="2818105"/>
            <a:ext cx="2459322" cy="1452812"/>
          </a:xfrm>
          <a:prstGeom prst="wedgeRoundRectCallout">
            <a:avLst>
              <a:gd name="adj1" fmla="val -71641"/>
              <a:gd name="adj2" fmla="val -53877"/>
              <a:gd name="adj3" fmla="val 16667"/>
            </a:avLst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Note the difference in KPC allele distributions between the two countries</a:t>
            </a:r>
          </a:p>
        </p:txBody>
      </p:sp>
    </p:spTree>
    <p:extLst>
      <p:ext uri="{BB962C8B-B14F-4D97-AF65-F5344CB8AC3E}">
        <p14:creationId xmlns:p14="http://schemas.microsoft.com/office/powerpoint/2010/main" val="361130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22F5-2810-BD57-DEEB-1E8072BA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D88F5-00F3-8ECB-73A5-1A878D0F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89CC20C-3042-7EEC-2A0C-A6CCF26BD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148"/>
            <a:ext cx="12033504" cy="5739384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DAE0E6BF-6217-B246-1C9E-1A3F7AA5BD0D}"/>
              </a:ext>
            </a:extLst>
          </p:cNvPr>
          <p:cNvSpPr txBox="1"/>
          <p:nvPr/>
        </p:nvSpPr>
        <p:spPr>
          <a:xfrm>
            <a:off x="2581830" y="129090"/>
            <a:ext cx="5833713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microbigge_map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F8C80A7-9976-870F-D328-117DB3D9CCA6}"/>
              </a:ext>
            </a:extLst>
          </p:cNvPr>
          <p:cNvSpPr/>
          <p:nvPr/>
        </p:nvSpPr>
        <p:spPr>
          <a:xfrm>
            <a:off x="7818333" y="2594137"/>
            <a:ext cx="2336800" cy="1155700"/>
          </a:xfrm>
          <a:prstGeom prst="wedgeRoundRectCallout">
            <a:avLst>
              <a:gd name="adj1" fmla="val 106354"/>
              <a:gd name="adj2" fmla="val -10115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11. Select the “Show in Isolates” button</a:t>
            </a:r>
          </a:p>
        </p:txBody>
      </p:sp>
    </p:spTree>
    <p:extLst>
      <p:ext uri="{BB962C8B-B14F-4D97-AF65-F5344CB8AC3E}">
        <p14:creationId xmlns:p14="http://schemas.microsoft.com/office/powerpoint/2010/main" val="383058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93B8-ED16-2656-9C19-B847C080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7A341-FD2B-D821-624D-A29C60F0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ADC9A51D-1A7E-CE8D-423B-3F181E79D678}"/>
              </a:ext>
            </a:extLst>
          </p:cNvPr>
          <p:cNvSpPr txBox="1"/>
          <p:nvPr/>
        </p:nvSpPr>
        <p:spPr>
          <a:xfrm>
            <a:off x="2581830" y="129090"/>
            <a:ext cx="5833713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microbigge_map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A9A0F-6D7E-97E9-60B4-958BC9E34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" y="722604"/>
            <a:ext cx="12119229" cy="5380482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C0CE949-4965-C19F-6CF3-8A432055585B}"/>
              </a:ext>
            </a:extLst>
          </p:cNvPr>
          <p:cNvSpPr/>
          <p:nvPr/>
        </p:nvSpPr>
        <p:spPr>
          <a:xfrm>
            <a:off x="4976784" y="5165514"/>
            <a:ext cx="3617178" cy="1563396"/>
          </a:xfrm>
          <a:prstGeom prst="wedgeRoundRectCallout">
            <a:avLst>
              <a:gd name="adj1" fmla="val -62474"/>
              <a:gd name="adj2" fmla="val -19466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12. You can work with the data in the Isolates Browser, such as examining this large cluster composed of mostly KPC-containing isolates</a:t>
            </a:r>
          </a:p>
        </p:txBody>
      </p:sp>
    </p:spTree>
    <p:extLst>
      <p:ext uri="{BB962C8B-B14F-4D97-AF65-F5344CB8AC3E}">
        <p14:creationId xmlns:p14="http://schemas.microsoft.com/office/powerpoint/2010/main" val="384444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</a:t>
            </a:r>
            <a:r>
              <a:rPr lang="en-US" dirty="0" err="1"/>
              <a:t>MicroBIGG</a:t>
            </a:r>
            <a:r>
              <a:rPr lang="en-US" dirty="0"/>
              <a:t>-E Map see: </a:t>
            </a:r>
            <a:r>
              <a:rPr lang="en-US" sz="1800" b="1" dirty="0">
                <a:solidFill>
                  <a:srgbClr val="FF0000"/>
                </a:solidFill>
              </a:rPr>
              <a:t>LINK</a:t>
            </a:r>
          </a:p>
          <a:p>
            <a:r>
              <a:rPr lang="en-US" dirty="0"/>
              <a:t>For full help documentation of </a:t>
            </a:r>
            <a:r>
              <a:rPr lang="en-US" dirty="0" err="1"/>
              <a:t>MicroBIGG</a:t>
            </a:r>
            <a:r>
              <a:rPr lang="en-US" dirty="0"/>
              <a:t>-E see: </a:t>
            </a:r>
            <a:br>
              <a:rPr lang="en-US" dirty="0"/>
            </a:br>
            <a:r>
              <a:rPr lang="en-US" sz="1800" dirty="0">
                <a:hlinkClick r:id="rId2"/>
              </a:rPr>
              <a:t>https://</a:t>
            </a:r>
            <a:r>
              <a:rPr lang="en-US" sz="1800" dirty="0" err="1">
                <a:hlinkClick r:id="rId2"/>
              </a:rPr>
              <a:t>www.ncbi.nlm.nih.gov</a:t>
            </a:r>
            <a:r>
              <a:rPr lang="en-US" sz="1800" dirty="0">
                <a:hlinkClick r:id="rId2"/>
              </a:rPr>
              <a:t>/pathogens/</a:t>
            </a:r>
            <a:r>
              <a:rPr lang="en-US" sz="1800" dirty="0" err="1">
                <a:hlinkClick r:id="rId2"/>
              </a:rPr>
              <a:t>pathogens_help</a:t>
            </a:r>
            <a:r>
              <a:rPr lang="en-US" sz="1800" dirty="0">
                <a:hlinkClick r:id="rId2"/>
              </a:rPr>
              <a:t>/#</a:t>
            </a:r>
            <a:r>
              <a:rPr lang="en-US" sz="1800" dirty="0" err="1">
                <a:hlinkClick r:id="rId2"/>
              </a:rPr>
              <a:t>microbigge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</TotalTime>
  <Words>432</Words>
  <Application>Microsoft Macintosh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Office Theme</vt:lpstr>
      <vt:lpstr>How To: Find, using the MicroBIGG-E Map, blaKPC-containing Klebsiella pneumoniae isolates from China and the U.S. in the Isolates Browser</vt:lpstr>
      <vt:lpstr>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Michael Feldgarden</cp:lastModifiedBy>
  <cp:revision>20</cp:revision>
  <dcterms:created xsi:type="dcterms:W3CDTF">2021-09-02T13:05:46Z</dcterms:created>
  <dcterms:modified xsi:type="dcterms:W3CDTF">2023-10-23T17:35:25Z</dcterms:modified>
</cp:coreProperties>
</file>