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355" r:id="rId3"/>
    <p:sldId id="364" r:id="rId4"/>
    <p:sldId id="365" r:id="rId5"/>
    <p:sldId id="366" r:id="rId6"/>
    <p:sldId id="367" r:id="rId7"/>
    <p:sldId id="3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microbigge_map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pathogens_help/#microbigg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Download, using the </a:t>
            </a:r>
            <a:r>
              <a:rPr lang="en-US" sz="3600" dirty="0" err="1"/>
              <a:t>MicroBIGG</a:t>
            </a:r>
            <a:r>
              <a:rPr lang="en-US" sz="3600" dirty="0"/>
              <a:t>-E Map, </a:t>
            </a:r>
            <a:r>
              <a:rPr lang="en-US" sz="3600" i="1" dirty="0" err="1"/>
              <a:t>blaKPC</a:t>
            </a:r>
            <a:r>
              <a:rPr lang="en-US" sz="3600" dirty="0"/>
              <a:t> nucleotide sequences from </a:t>
            </a:r>
            <a:r>
              <a:rPr lang="en-US" sz="3600" i="1" dirty="0"/>
              <a:t>Klebsiella pneumoniae</a:t>
            </a:r>
            <a:r>
              <a:rPr lang="en-US" sz="3600" dirty="0"/>
              <a:t> isolates from China and the U.S.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EB2F-2474-9D40-9C57-2A648A10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465"/>
            <a:ext cx="10515600" cy="432905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Use the </a:t>
            </a:r>
            <a:r>
              <a:rPr lang="en-US" sz="2800" dirty="0" err="1"/>
              <a:t>MicroBIGG</a:t>
            </a:r>
            <a:r>
              <a:rPr lang="en-US" dirty="0"/>
              <a:t>-E Map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https://www.ncbi.nlm.nih.gov/pathogens/microbigge_map/</a:t>
            </a:r>
            <a:endParaRPr lang="en-US" sz="2000" dirty="0"/>
          </a:p>
          <a:p>
            <a:r>
              <a:rPr lang="en-US" dirty="0"/>
              <a:t>Select "Klebsiella pneumoniae" from the Organism Group dropdown menu</a:t>
            </a:r>
          </a:p>
          <a:p>
            <a:r>
              <a:rPr lang="en-US" dirty="0"/>
              <a:t>Select "Element symbol" in Filters and search for "</a:t>
            </a:r>
            <a:r>
              <a:rPr lang="en-US" i="1" dirty="0" err="1"/>
              <a:t>blaKPC</a:t>
            </a:r>
            <a:r>
              <a:rPr lang="en-US" dirty="0"/>
              <a:t>"</a:t>
            </a:r>
          </a:p>
          <a:p>
            <a:r>
              <a:rPr lang="en-US" dirty="0"/>
              <a:t>Use the </a:t>
            </a:r>
            <a:r>
              <a:rPr lang="en-US" dirty="0" err="1"/>
              <a:t>MicroBIGG</a:t>
            </a:r>
            <a:r>
              <a:rPr lang="en-US" dirty="0"/>
              <a:t>-E International Map Panel to restrict data to isolates from China and the U.S.</a:t>
            </a:r>
          </a:p>
          <a:p>
            <a:r>
              <a:rPr lang="en-US" dirty="0"/>
              <a:t>Use the Cross-Browser option to display selected isolates in </a:t>
            </a:r>
            <a:r>
              <a:rPr lang="en-US" dirty="0" err="1"/>
              <a:t>MicroBIGG</a:t>
            </a:r>
            <a:r>
              <a:rPr lang="en-US" dirty="0"/>
              <a:t>-E</a:t>
            </a:r>
          </a:p>
          <a:p>
            <a:r>
              <a:rPr lang="en-US" dirty="0"/>
              <a:t>In </a:t>
            </a:r>
            <a:r>
              <a:rPr lang="en-US" dirty="0" err="1"/>
              <a:t>MicroBIGG</a:t>
            </a:r>
            <a:r>
              <a:rPr lang="en-US" dirty="0"/>
              <a:t>-E, select "Download"</a:t>
            </a:r>
          </a:p>
          <a:p>
            <a:r>
              <a:rPr lang="en-US" dirty="0"/>
              <a:t>In the Download pop-up, select "Dataset (.zip)"</a:t>
            </a:r>
          </a:p>
          <a:p>
            <a:r>
              <a:rPr lang="en-US" dirty="0"/>
              <a:t>Select the "Element" box</a:t>
            </a:r>
          </a:p>
          <a:p>
            <a:r>
              <a:rPr lang="en-US" dirty="0"/>
              <a:t>Select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30CC-35C4-9C0B-EE4E-2C767F46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76620-F808-0650-B04A-DCC6909C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FF69246A-7991-8C68-E96E-D18CF3BABEE0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1F5A0AD-98B2-AF51-F1B2-4BF5E1057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8"/>
            <a:ext cx="12033504" cy="5739384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00412B8-7E8B-153B-2A74-9AE640559480}"/>
              </a:ext>
            </a:extLst>
          </p:cNvPr>
          <p:cNvSpPr/>
          <p:nvPr/>
        </p:nvSpPr>
        <p:spPr>
          <a:xfrm>
            <a:off x="2099837" y="5167312"/>
            <a:ext cx="2336800" cy="1155700"/>
          </a:xfrm>
          <a:prstGeom prst="wedgeRoundRectCallout">
            <a:avLst>
              <a:gd name="adj1" fmla="val -92161"/>
              <a:gd name="adj2" fmla="val -18510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Select Element symbol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F560119-BD85-85E0-E50B-3854552FD2AF}"/>
              </a:ext>
            </a:extLst>
          </p:cNvPr>
          <p:cNvSpPr/>
          <p:nvPr/>
        </p:nvSpPr>
        <p:spPr>
          <a:xfrm>
            <a:off x="6403118" y="1027906"/>
            <a:ext cx="2336800" cy="1155700"/>
          </a:xfrm>
          <a:prstGeom prst="wedgeRoundRectCallout">
            <a:avLst>
              <a:gd name="adj1" fmla="val -177580"/>
              <a:gd name="adj2" fmla="val 7252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Enter “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blaKPC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 in filter panel search bar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7A916DC-B710-5A0F-EFA5-D781DAFD8208}"/>
              </a:ext>
            </a:extLst>
          </p:cNvPr>
          <p:cNvSpPr/>
          <p:nvPr/>
        </p:nvSpPr>
        <p:spPr>
          <a:xfrm>
            <a:off x="3452084" y="437980"/>
            <a:ext cx="2336800" cy="1155700"/>
          </a:xfrm>
          <a:prstGeom prst="wedgeRoundRectCallout">
            <a:avLst>
              <a:gd name="adj1" fmla="val -66869"/>
              <a:gd name="adj2" fmla="val 4550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Select Klebsiella pneumoniae as Organism group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A354960-436B-B5FE-7516-6190FC5F8C4B}"/>
              </a:ext>
            </a:extLst>
          </p:cNvPr>
          <p:cNvSpPr/>
          <p:nvPr/>
        </p:nvSpPr>
        <p:spPr>
          <a:xfrm>
            <a:off x="6078743" y="2638742"/>
            <a:ext cx="2336800" cy="1155700"/>
          </a:xfrm>
          <a:prstGeom prst="wedgeRoundRectCallout">
            <a:avLst>
              <a:gd name="adj1" fmla="val -172808"/>
              <a:gd name="adj2" fmla="val -4133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Select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blaKPC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in filter</a:t>
            </a:r>
          </a:p>
        </p:txBody>
      </p:sp>
    </p:spTree>
    <p:extLst>
      <p:ext uri="{BB962C8B-B14F-4D97-AF65-F5344CB8AC3E}">
        <p14:creationId xmlns:p14="http://schemas.microsoft.com/office/powerpoint/2010/main" val="2855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62E00-8E03-C3B0-9A5C-FBE270E4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C9D5DD-2265-09CD-B43A-36EA7A59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B0677E19-64B7-B4D7-C06A-DED894E6AE56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13" name="Picture 12" descr="A map of the world&#10;&#10;Description automatically generated">
            <a:extLst>
              <a:ext uri="{FF2B5EF4-FFF2-40B4-BE49-F238E27FC236}">
                <a16:creationId xmlns:a16="http://schemas.microsoft.com/office/drawing/2014/main" id="{0D770310-51CA-DD44-D1E9-7E7095CD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6606"/>
            <a:ext cx="8835136" cy="6242304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6532899-DCBD-5CB3-7D71-1EAD43249DB0}"/>
              </a:ext>
            </a:extLst>
          </p:cNvPr>
          <p:cNvSpPr/>
          <p:nvPr/>
        </p:nvSpPr>
        <p:spPr>
          <a:xfrm>
            <a:off x="2113939" y="2851150"/>
            <a:ext cx="2336800" cy="1155700"/>
          </a:xfrm>
          <a:prstGeom prst="wedgeRoundRectCallout">
            <a:avLst>
              <a:gd name="adj1" fmla="val -66869"/>
              <a:gd name="adj2" fmla="val 4550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7. Select the U.S. by clicking its outline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B42F032-EF6A-428C-FC7C-A6E9A79632C8}"/>
              </a:ext>
            </a:extLst>
          </p:cNvPr>
          <p:cNvSpPr/>
          <p:nvPr/>
        </p:nvSpPr>
        <p:spPr>
          <a:xfrm>
            <a:off x="5893637" y="2007897"/>
            <a:ext cx="2336800" cy="1155700"/>
          </a:xfrm>
          <a:prstGeom prst="wedgeRoundRectCallout">
            <a:avLst>
              <a:gd name="adj1" fmla="val 12823"/>
              <a:gd name="adj2" fmla="val 14875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Select China by clicking its outline</a:t>
            </a:r>
          </a:p>
        </p:txBody>
      </p:sp>
    </p:spTree>
    <p:extLst>
      <p:ext uri="{BB962C8B-B14F-4D97-AF65-F5344CB8AC3E}">
        <p14:creationId xmlns:p14="http://schemas.microsoft.com/office/powerpoint/2010/main" val="239603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22F5-2810-BD57-DEEB-1E8072BA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D88F5-00F3-8ECB-73A5-1A878D0F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DAE0E6BF-6217-B246-1C9E-1A3F7AA5BD0D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630B6-8F60-E0AF-05AA-A45E2365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457"/>
            <a:ext cx="12061952" cy="482904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F8C80A7-9976-870F-D328-117DB3D9CCA6}"/>
              </a:ext>
            </a:extLst>
          </p:cNvPr>
          <p:cNvSpPr/>
          <p:nvPr/>
        </p:nvSpPr>
        <p:spPr>
          <a:xfrm>
            <a:off x="7615838" y="1856980"/>
            <a:ext cx="2336800" cy="1155700"/>
          </a:xfrm>
          <a:prstGeom prst="wedgeRoundRectCallout">
            <a:avLst>
              <a:gd name="adj1" fmla="val 106354"/>
              <a:gd name="adj2" fmla="val -10115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8. Select the “Show in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MicroBIGG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-E” button</a:t>
            </a:r>
          </a:p>
        </p:txBody>
      </p:sp>
    </p:spTree>
    <p:extLst>
      <p:ext uri="{BB962C8B-B14F-4D97-AF65-F5344CB8AC3E}">
        <p14:creationId xmlns:p14="http://schemas.microsoft.com/office/powerpoint/2010/main" val="383058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038E-311F-8850-2188-B5B78BEA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04277-39BF-31F3-2178-BE17E50B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09438C7C-55C8-A59D-F3F3-E2A0BC22A5C2}"/>
              </a:ext>
            </a:extLst>
          </p:cNvPr>
          <p:cNvSpPr txBox="1"/>
          <p:nvPr/>
        </p:nvSpPr>
        <p:spPr>
          <a:xfrm>
            <a:off x="2734230" y="2814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D3E67-0CA9-9ECE-84F5-06B65D18D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1" y="734457"/>
            <a:ext cx="7772400" cy="5944151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66FBD36-842B-1C80-6A3A-01CF6D007CF3}"/>
              </a:ext>
            </a:extLst>
          </p:cNvPr>
          <p:cNvSpPr/>
          <p:nvPr/>
        </p:nvSpPr>
        <p:spPr>
          <a:xfrm>
            <a:off x="1393458" y="1196473"/>
            <a:ext cx="2336800" cy="1155700"/>
          </a:xfrm>
          <a:prstGeom prst="wedgeRoundRectCallout">
            <a:avLst>
              <a:gd name="adj1" fmla="val 116375"/>
              <a:gd name="adj2" fmla="val 1091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9. Select the “Download” button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8799AC-4DAD-21A4-A4ED-BE5DD98D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651" y="2352173"/>
            <a:ext cx="3835400" cy="4102100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A96983BC-0602-DF45-B349-A63F6DEF315E}"/>
              </a:ext>
            </a:extLst>
          </p:cNvPr>
          <p:cNvSpPr/>
          <p:nvPr/>
        </p:nvSpPr>
        <p:spPr>
          <a:xfrm>
            <a:off x="4021429" y="3722757"/>
            <a:ext cx="2336800" cy="1155700"/>
          </a:xfrm>
          <a:prstGeom prst="wedgeRoundRectCallout">
            <a:avLst>
              <a:gd name="adj1" fmla="val 132123"/>
              <a:gd name="adj2" fmla="val -3072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10. Select the “Element” button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D5ADDB34-09A3-8AA2-71AC-862FA7447450}"/>
              </a:ext>
            </a:extLst>
          </p:cNvPr>
          <p:cNvSpPr/>
          <p:nvPr/>
        </p:nvSpPr>
        <p:spPr>
          <a:xfrm>
            <a:off x="3730258" y="5522908"/>
            <a:ext cx="3973552" cy="1155700"/>
          </a:xfrm>
          <a:prstGeom prst="wedgeRoundRectCallout">
            <a:avLst>
              <a:gd name="adj1" fmla="val 106391"/>
              <a:gd name="adj2" fmla="val 117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11. Select the “Download” button to download 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fasta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format file of nucleotide sequence</a:t>
            </a:r>
          </a:p>
        </p:txBody>
      </p:sp>
    </p:spTree>
    <p:extLst>
      <p:ext uri="{BB962C8B-B14F-4D97-AF65-F5344CB8AC3E}">
        <p14:creationId xmlns:p14="http://schemas.microsoft.com/office/powerpoint/2010/main" val="312204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</a:t>
            </a:r>
            <a:r>
              <a:rPr lang="en-US" dirty="0" err="1"/>
              <a:t>MicroBIGG</a:t>
            </a:r>
            <a:r>
              <a:rPr lang="en-US" dirty="0"/>
              <a:t>-E Map see: </a:t>
            </a:r>
            <a:r>
              <a:rPr lang="en-US" sz="1800" b="1" dirty="0">
                <a:solidFill>
                  <a:srgbClr val="FF0000"/>
                </a:solidFill>
              </a:rPr>
              <a:t>LINK</a:t>
            </a:r>
          </a:p>
          <a:p>
            <a:r>
              <a:rPr lang="en-US" dirty="0"/>
              <a:t>For full help documentation of </a:t>
            </a:r>
            <a:r>
              <a:rPr lang="en-US" dirty="0" err="1"/>
              <a:t>MicroBIGG</a:t>
            </a:r>
            <a:r>
              <a:rPr lang="en-US" dirty="0"/>
              <a:t>-E see: </a:t>
            </a:r>
            <a:br>
              <a:rPr lang="en-US" dirty="0"/>
            </a:b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www.ncbi.nlm.nih.gov</a:t>
            </a:r>
            <a:r>
              <a:rPr lang="en-US" sz="1800" dirty="0">
                <a:hlinkClick r:id="rId2"/>
              </a:rPr>
              <a:t>/pathogens/</a:t>
            </a:r>
            <a:r>
              <a:rPr lang="en-US" sz="1800" dirty="0" err="1">
                <a:hlinkClick r:id="rId2"/>
              </a:rPr>
              <a:t>pathogens_help</a:t>
            </a:r>
            <a:r>
              <a:rPr lang="en-US" sz="1800" dirty="0">
                <a:hlinkClick r:id="rId2"/>
              </a:rPr>
              <a:t>/#</a:t>
            </a:r>
            <a:r>
              <a:rPr lang="en-US" sz="1800" dirty="0" err="1">
                <a:hlinkClick r:id="rId2"/>
              </a:rPr>
              <a:t>microbigge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371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How To: Download, using the MicroBIGG-E Map, blaKPC nucleotide sequences from Klebsiella pneumoniae isolates from China and the U.S.</vt:lpstr>
      <vt:lpstr>At a glance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Michael Feldgarden</cp:lastModifiedBy>
  <cp:revision>20</cp:revision>
  <dcterms:created xsi:type="dcterms:W3CDTF">2021-09-02T13:05:46Z</dcterms:created>
  <dcterms:modified xsi:type="dcterms:W3CDTF">2023-10-23T17:34:53Z</dcterms:modified>
</cp:coreProperties>
</file>