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368" r:id="rId2"/>
    <p:sldId id="363" r:id="rId3"/>
    <p:sldId id="364" r:id="rId4"/>
    <p:sldId id="369" r:id="rId5"/>
    <p:sldId id="370" r:id="rId6"/>
    <p:sldId id="373" r:id="rId7"/>
    <p:sldId id="3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/>
    <p:restoredTop sz="96190"/>
  </p:normalViewPr>
  <p:slideViewPr>
    <p:cSldViewPr snapToGrid="0" snapToObjects="1">
      <p:cViewPr varScale="1">
        <p:scale>
          <a:sx n="119" d="100"/>
          <a:sy n="119" d="100"/>
        </p:scale>
        <p:origin x="12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426E-871E-6048-897D-C00DFFEC19B5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F7CC-E99A-9B4E-A466-3BF0E5F4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8917"/>
            <a:ext cx="12192000" cy="2580167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450802"/>
            <a:ext cx="2808212" cy="16065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0" y="450803"/>
            <a:ext cx="7498080" cy="5418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309" y="2042160"/>
            <a:ext cx="2808212" cy="38268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6239208"/>
            <a:ext cx="7694570" cy="27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27" y="6236208"/>
            <a:ext cx="179070" cy="2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9707" cy="1217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9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 dirty="0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5BD-BAE1-8844-9019-43BECF0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2992-FA3B-EF49-99B2-38C2562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5F3-49B7-9F42-A7A7-81A4A5FA05BC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3BD91-D8BC-6E4E-AB05-2A9ABE57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C-5DDB-B24D-AEAB-5DEF6AAA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72640"/>
            <a:ext cx="12192000" cy="28956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9804"/>
            <a:ext cx="4964035" cy="672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38200" y="1920874"/>
            <a:ext cx="10515600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36240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6337935"/>
            <a:ext cx="10512551" cy="309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00E7-87DB-2E4E-9AA6-A588057B0F1D}"/>
              </a:ext>
            </a:extLst>
          </p:cNvPr>
          <p:cNvSpPr txBox="1"/>
          <p:nvPr userDrawn="1"/>
        </p:nvSpPr>
        <p:spPr>
          <a:xfrm>
            <a:off x="5115698" y="6308209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pd-help@ncbi.nlm.nih.gov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8" y="3802335"/>
            <a:ext cx="1051560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59429"/>
            <a:ext cx="10515600" cy="1842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16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Pent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igh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2781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627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627812" cy="3423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8640" y="1681163"/>
            <a:ext cx="31867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8640" y="2505075"/>
            <a:ext cx="3186748" cy="3423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425" y="6236208"/>
            <a:ext cx="189739" cy="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4" r:id="rId4"/>
    <p:sldLayoutId id="2147483650" r:id="rId5"/>
    <p:sldLayoutId id="2147483649" r:id="rId6"/>
    <p:sldLayoutId id="2147483651" r:id="rId7"/>
    <p:sldLayoutId id="2147483652" r:id="rId8"/>
    <p:sldLayoutId id="2147483653" r:id="rId9"/>
    <p:sldLayoutId id="2147483656" r:id="rId10"/>
    <p:sldLayoutId id="2147483661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/pathogens_help/#refgene-filters" TargetMode="External"/><Relationship Id="rId2" Type="http://schemas.openxmlformats.org/officeDocument/2006/relationships/hyperlink" Target="https://www.ncbi.nlm.nih.gov/pathogens/pathogens_help/#reference-gene-catalo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pathogens/pathogens_help/#refgene-access-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1010"/>
            <a:ext cx="10515600" cy="1119981"/>
          </a:xfrm>
        </p:spPr>
        <p:txBody>
          <a:bodyPr>
            <a:noAutofit/>
          </a:bodyPr>
          <a:lstStyle/>
          <a:p>
            <a:r>
              <a:rPr lang="en-US" sz="3400" dirty="0"/>
              <a:t>How To:  Find all the known resistance mechanisms to a given drug (e.g., chloramphenicol)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85530"/>
            <a:ext cx="10515600" cy="533400"/>
          </a:xfrm>
        </p:spPr>
        <p:txBody>
          <a:bodyPr/>
          <a:lstStyle/>
          <a:p>
            <a:r>
              <a:rPr lang="en-US" dirty="0"/>
              <a:t>NCBI Pathogen Detection           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9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A3C-E7B5-C444-8C0D-A460B77A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do I find all the known resistance mechanisms to a given drug (e.g., chloramphenicol)?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B83C-C796-0444-9B61-0E1E3E9FB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Reference Gene Catalog</a:t>
            </a:r>
          </a:p>
          <a:p>
            <a:r>
              <a:rPr lang="en-US" dirty="0"/>
              <a:t>Use filters or search to select subclass “CHLORAMPHENICOL”</a:t>
            </a:r>
          </a:p>
          <a:p>
            <a:r>
              <a:rPr lang="en-US" dirty="0"/>
              <a:t>Download table displaying information about these resistance mechanisms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1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D8CD0D3B-4041-644A-A88F-A0F6B9C2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12192000" cy="65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8910320" y="4292600"/>
            <a:ext cx="2222500" cy="1333500"/>
          </a:xfrm>
          <a:prstGeom prst="wedgeRoundRectCallout">
            <a:avLst>
              <a:gd name="adj1" fmla="val -43734"/>
              <a:gd name="adj2" fmla="val 7409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 Click Reference Gene Catalog</a:t>
            </a:r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6567AA0E-E78D-4C4A-973D-ED0BAFF60625}"/>
              </a:ext>
            </a:extLst>
          </p:cNvPr>
          <p:cNvSpPr txBox="1"/>
          <p:nvPr/>
        </p:nvSpPr>
        <p:spPr>
          <a:xfrm>
            <a:off x="4582758" y="441064"/>
            <a:ext cx="417011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</a:t>
            </a:r>
          </a:p>
        </p:txBody>
      </p:sp>
    </p:spTree>
    <p:extLst>
      <p:ext uri="{BB962C8B-B14F-4D97-AF65-F5344CB8AC3E}">
        <p14:creationId xmlns:p14="http://schemas.microsoft.com/office/powerpoint/2010/main" val="274933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36A2-D4EF-BE4C-9754-4C97EDF2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9BF62-CC7A-D549-9509-637F647E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6F3F0-5118-B944-AB8D-DE6F7BACB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76" y="0"/>
            <a:ext cx="10071847" cy="685800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A9D5BF7-9FA9-5C42-98F1-8BD990FA38BD}"/>
              </a:ext>
            </a:extLst>
          </p:cNvPr>
          <p:cNvSpPr/>
          <p:nvPr/>
        </p:nvSpPr>
        <p:spPr>
          <a:xfrm>
            <a:off x="4826598" y="0"/>
            <a:ext cx="2336800" cy="936466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2. Click Filters bar to show filters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4F0E4D5-E081-E949-87CB-A023437418D6}"/>
              </a:ext>
            </a:extLst>
          </p:cNvPr>
          <p:cNvSpPr/>
          <p:nvPr/>
        </p:nvSpPr>
        <p:spPr>
          <a:xfrm>
            <a:off x="50800" y="3772699"/>
            <a:ext cx="2753360" cy="741353"/>
          </a:xfrm>
          <a:prstGeom prst="wedgeRoundRectCallout">
            <a:avLst>
              <a:gd name="adj1" fmla="val -1731"/>
              <a:gd name="adj2" fmla="val -11625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Select subclass to show the subclass filter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5C3FE93-4EF7-7045-8C9D-8628F06F0D40}"/>
              </a:ext>
            </a:extLst>
          </p:cNvPr>
          <p:cNvSpPr/>
          <p:nvPr/>
        </p:nvSpPr>
        <p:spPr>
          <a:xfrm>
            <a:off x="8361680" y="2273300"/>
            <a:ext cx="3278452" cy="1155700"/>
          </a:xfrm>
          <a:prstGeom prst="wedgeRoundRectCallout">
            <a:avLst>
              <a:gd name="adj1" fmla="val -158326"/>
              <a:gd name="adj2" fmla="val -7699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5. Select CHLORAMPHENICOL to display chloramphenicol resistance mechanisms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B72B228-C303-0C4C-A518-D1A7AF8EBB82}"/>
              </a:ext>
            </a:extLst>
          </p:cNvPr>
          <p:cNvSpPr/>
          <p:nvPr/>
        </p:nvSpPr>
        <p:spPr>
          <a:xfrm>
            <a:off x="3585524" y="3429000"/>
            <a:ext cx="4446852" cy="1395408"/>
          </a:xfrm>
          <a:prstGeom prst="wedgeRoundRectCallout">
            <a:avLst>
              <a:gd name="adj1" fmla="val -45360"/>
              <a:gd name="adj2" fmla="val -9393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6. If you want to display chloramphenicol resistance mechanisms that also confer resistance to other drugs, you can select the other boxes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26EE90C-96A8-5248-96C7-F3ABC14585EC}"/>
              </a:ext>
            </a:extLst>
          </p:cNvPr>
          <p:cNvSpPr/>
          <p:nvPr/>
        </p:nvSpPr>
        <p:spPr>
          <a:xfrm>
            <a:off x="8297224" y="818130"/>
            <a:ext cx="3278452" cy="936466"/>
          </a:xfrm>
          <a:prstGeom prst="wedgeRoundRectCallout">
            <a:avLst>
              <a:gd name="adj1" fmla="val -150779"/>
              <a:gd name="adj2" fmla="val 2725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4. Enter CHLORAMPHENICOL in subclass search window</a:t>
            </a:r>
          </a:p>
        </p:txBody>
      </p:sp>
    </p:spTree>
    <p:extLst>
      <p:ext uri="{BB962C8B-B14F-4D97-AF65-F5344CB8AC3E}">
        <p14:creationId xmlns:p14="http://schemas.microsoft.com/office/powerpoint/2010/main" val="257237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E4D8B-8710-E74D-881C-D3DCE65A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4100E-CBE9-954B-995A-AE63A8EA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FB330-25AA-3C42-96D9-7E15F0AE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76" y="0"/>
            <a:ext cx="10071847" cy="68580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3ED24CC-5950-FA4D-B586-7222C6F8084C}"/>
              </a:ext>
            </a:extLst>
          </p:cNvPr>
          <p:cNvSpPr/>
          <p:nvPr/>
        </p:nvSpPr>
        <p:spPr>
          <a:xfrm>
            <a:off x="1581318" y="2540794"/>
            <a:ext cx="2336800" cy="1155700"/>
          </a:xfrm>
          <a:prstGeom prst="wedgeRoundRectCallout">
            <a:avLst>
              <a:gd name="adj1" fmla="val 110145"/>
              <a:gd name="adj2" fmla="val 17568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7. Click Download</a:t>
            </a:r>
          </a:p>
        </p:txBody>
      </p:sp>
    </p:spTree>
    <p:extLst>
      <p:ext uri="{BB962C8B-B14F-4D97-AF65-F5344CB8AC3E}">
        <p14:creationId xmlns:p14="http://schemas.microsoft.com/office/powerpoint/2010/main" val="57102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1C077-56DB-CB48-B572-D4D45A82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14DDC-3451-C94F-8EF4-DA56DFD1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BEB49-07D4-3145-BB97-8A8E36A16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76" y="0"/>
            <a:ext cx="10071847" cy="68580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E24CB3EC-DFF3-4948-B916-BF0E1918F5D0}"/>
              </a:ext>
            </a:extLst>
          </p:cNvPr>
          <p:cNvSpPr/>
          <p:nvPr/>
        </p:nvSpPr>
        <p:spPr>
          <a:xfrm>
            <a:off x="417447" y="4003834"/>
            <a:ext cx="2336800" cy="1155700"/>
          </a:xfrm>
          <a:prstGeom prst="wedgeRoundRectCallout">
            <a:avLst>
              <a:gd name="adj1" fmla="val 162634"/>
              <a:gd name="adj2" fmla="val 13212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8</a:t>
            </a:r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Click Download to download table</a:t>
            </a:r>
          </a:p>
        </p:txBody>
      </p:sp>
    </p:spTree>
    <p:extLst>
      <p:ext uri="{BB962C8B-B14F-4D97-AF65-F5344CB8AC3E}">
        <p14:creationId xmlns:p14="http://schemas.microsoft.com/office/powerpoint/2010/main" val="167995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A2E9-1515-924E-8C3A-169343A8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D3EF-3E0F-4B4B-AF4A-0A3119C8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full help documentation of the Reference Gene Catalog see: </a:t>
            </a:r>
            <a:r>
              <a:rPr lang="en-US" sz="1800" dirty="0">
                <a:hlinkClick r:id="rId2"/>
              </a:rPr>
              <a:t>https://www.ncbi.nlm.nih.gov/pathogens/pathogens_help/#reference-gene-catalog</a:t>
            </a:r>
            <a:endParaRPr lang="en-US" sz="1800" dirty="0"/>
          </a:p>
          <a:p>
            <a:r>
              <a:rPr lang="en-US" dirty="0"/>
              <a:t>For details about filters see: </a:t>
            </a:r>
            <a:br>
              <a:rPr lang="en-US" dirty="0"/>
            </a:br>
            <a:r>
              <a:rPr lang="en-US" sz="1800" dirty="0">
                <a:hlinkClick r:id="rId3"/>
              </a:rPr>
              <a:t>https://www.ncbi.nlm.nih.gov/pathogens/pathogens_help/#refgene-filters</a:t>
            </a:r>
            <a:endParaRPr lang="en-US" sz="1800" dirty="0"/>
          </a:p>
          <a:p>
            <a:r>
              <a:rPr lang="en-US" dirty="0"/>
              <a:t>For details about the table downloads see:</a:t>
            </a:r>
            <a:br>
              <a:rPr lang="en-US" dirty="0"/>
            </a:br>
            <a:r>
              <a:rPr lang="en-US" sz="1800" dirty="0">
                <a:hlinkClick r:id="rId4"/>
              </a:rPr>
              <a:t>https://www.ncbi.nlm.nih.gov/pathogens/pathogens_help/#refgene-access-download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Questions and further help: email </a:t>
            </a:r>
            <a:r>
              <a:rPr lang="en-US" dirty="0" err="1"/>
              <a:t>pd-help@ncbi.nlm.nih.gov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773BB4-715D-7243-AD07-7EFCC35D602C}" vid="{4DEAEE1B-C328-CC49-9A0C-B613A91A4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272</Words>
  <Application>Microsoft Macintosh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How To:  Find all the known resistance mechanisms to a given drug (e.g., chloramphenicol)</vt:lpstr>
      <vt:lpstr>How do I find all the known resistance mechanisms to a given drug (e.g., chloramphenicol)?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nucleotide sequence for all point mutation references</dc:title>
  <dc:creator>Prasad, Arjun (NIH/NLM/NCBI) [E]</dc:creator>
  <cp:lastModifiedBy>Feldgarden, Michael (NIH/NLM/NCBI) [E]</cp:lastModifiedBy>
  <cp:revision>27</cp:revision>
  <dcterms:created xsi:type="dcterms:W3CDTF">2021-09-02T13:05:46Z</dcterms:created>
  <dcterms:modified xsi:type="dcterms:W3CDTF">2021-10-05T20:36:34Z</dcterms:modified>
</cp:coreProperties>
</file>