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368" r:id="rId2"/>
    <p:sldId id="363" r:id="rId3"/>
    <p:sldId id="364" r:id="rId4"/>
    <p:sldId id="369" r:id="rId5"/>
    <p:sldId id="370" r:id="rId6"/>
    <p:sldId id="374" r:id="rId7"/>
    <p:sldId id="373" r:id="rId8"/>
    <p:sldId id="375" r:id="rId9"/>
    <p:sldId id="376" r:id="rId10"/>
    <p:sldId id="377" r:id="rId11"/>
    <p:sldId id="379" r:id="rId12"/>
    <p:sldId id="378" r:id="rId13"/>
    <p:sldId id="3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/>
    <p:restoredTop sz="96190"/>
  </p:normalViewPr>
  <p:slideViewPr>
    <p:cSldViewPr snapToGrid="0" snapToObjects="1">
      <p:cViewPr varScale="1">
        <p:scale>
          <a:sx n="119" d="100"/>
          <a:sy n="119" d="100"/>
        </p:scale>
        <p:origin x="12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refgene-filters" TargetMode="External"/><Relationship Id="rId2" Type="http://schemas.openxmlformats.org/officeDocument/2006/relationships/hyperlink" Target="https://www.ncbi.nlm.nih.gov/pathogens/pathogens_help/#reference-gene-catalo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athogens/pathogens_help/#refgene-access-downloa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400" dirty="0"/>
              <a:t>How To:  Download all the reference sequences for a set of proteins (e.g., all </a:t>
            </a:r>
            <a:r>
              <a:rPr lang="en-US" sz="3400" i="1" dirty="0"/>
              <a:t>aac(6')-</a:t>
            </a:r>
            <a:r>
              <a:rPr lang="en-US" sz="3400" i="1" dirty="0" err="1"/>
              <a:t>Ib</a:t>
            </a:r>
            <a:r>
              <a:rPr lang="en-US" sz="3400" i="1" dirty="0"/>
              <a:t> </a:t>
            </a:r>
            <a:r>
              <a:rPr lang="en-US" sz="3400" dirty="0"/>
              <a:t>sequences)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9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3914-40F4-BD40-8E9A-818CF9FC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5465-A861-8F48-A142-02D0106A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587E6-6931-574E-85EB-0B0ABABC0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68230"/>
            <a:ext cx="5397500" cy="41402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7A5908C-1AE4-4844-B90A-EB7836DA1793}"/>
              </a:ext>
            </a:extLst>
          </p:cNvPr>
          <p:cNvSpPr/>
          <p:nvPr/>
        </p:nvSpPr>
        <p:spPr>
          <a:xfrm>
            <a:off x="5391272" y="2744711"/>
            <a:ext cx="2721166" cy="1406735"/>
          </a:xfrm>
          <a:prstGeom prst="wedgeRoundRectCallout">
            <a:avLst>
              <a:gd name="adj1" fmla="val -118804"/>
              <a:gd name="adj2" fmla="val -11626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12. Select Retrieve.</a:t>
            </a:r>
          </a:p>
        </p:txBody>
      </p:sp>
    </p:spTree>
    <p:extLst>
      <p:ext uri="{BB962C8B-B14F-4D97-AF65-F5344CB8AC3E}">
        <p14:creationId xmlns:p14="http://schemas.microsoft.com/office/powerpoint/2010/main" val="373431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2BD6-1C2B-024C-B24E-69B3E1A3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B7945-F599-4346-8EE3-EAD50093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2B993-65BE-7041-85A5-53A64FF45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09" y="0"/>
            <a:ext cx="11463981" cy="68580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B012C74-13F4-A347-A92E-E4DBCBF97429}"/>
              </a:ext>
            </a:extLst>
          </p:cNvPr>
          <p:cNvSpPr/>
          <p:nvPr/>
        </p:nvSpPr>
        <p:spPr>
          <a:xfrm>
            <a:off x="5771001" y="2423386"/>
            <a:ext cx="2721166" cy="1406735"/>
          </a:xfrm>
          <a:prstGeom prst="wedgeRoundRectCallout">
            <a:avLst>
              <a:gd name="adj1" fmla="val 86864"/>
              <a:gd name="adj2" fmla="val -5831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15. Select the “Send to:” </a:t>
            </a:r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pulldown menu.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7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58C7-B795-674C-B2DE-5FB8F9FC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D6DBB6-A2B9-DB44-8C6E-6D4355D7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8250E5-4CCB-3B4B-B15A-4720BFF37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09" y="0"/>
            <a:ext cx="11463981" cy="6858000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DB462093-EDBF-FB41-8DFD-C70EED4F2322}"/>
              </a:ext>
            </a:extLst>
          </p:cNvPr>
          <p:cNvSpPr/>
          <p:nvPr/>
        </p:nvSpPr>
        <p:spPr>
          <a:xfrm>
            <a:off x="4735416" y="1819294"/>
            <a:ext cx="2721166" cy="1406735"/>
          </a:xfrm>
          <a:prstGeom prst="wedgeRoundRectCallout">
            <a:avLst>
              <a:gd name="adj1" fmla="val 79172"/>
              <a:gd name="adj2" fmla="val 89701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14. Select FASTA.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D2CD93CA-2B2E-9C4A-94C2-AA6A2960043B}"/>
              </a:ext>
            </a:extLst>
          </p:cNvPr>
          <p:cNvSpPr/>
          <p:nvPr/>
        </p:nvSpPr>
        <p:spPr>
          <a:xfrm>
            <a:off x="4735416" y="5067434"/>
            <a:ext cx="2721166" cy="1406735"/>
          </a:xfrm>
          <a:prstGeom prst="wedgeRoundRectCallout">
            <a:avLst>
              <a:gd name="adj1" fmla="val 86864"/>
              <a:gd name="adj2" fmla="val -5831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15. Select Create File.</a:t>
            </a:r>
          </a:p>
        </p:txBody>
      </p:sp>
    </p:spTree>
    <p:extLst>
      <p:ext uri="{BB962C8B-B14F-4D97-AF65-F5344CB8AC3E}">
        <p14:creationId xmlns:p14="http://schemas.microsoft.com/office/powerpoint/2010/main" val="241062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Reference Gene Catalog see: </a:t>
            </a:r>
            <a:r>
              <a:rPr lang="en-US" sz="1800" dirty="0">
                <a:hlinkClick r:id="rId2"/>
              </a:rPr>
              <a:t>https://www.ncbi.nlm.nih.gov/pathogens/pathogens_help/#reference-gene-catalog</a:t>
            </a:r>
            <a:endParaRPr lang="en-US" sz="1800" dirty="0"/>
          </a:p>
          <a:p>
            <a:r>
              <a:rPr lang="en-US" dirty="0"/>
              <a:t>For details about filters see: </a:t>
            </a:r>
            <a:br>
              <a:rPr lang="en-US" dirty="0"/>
            </a:br>
            <a:r>
              <a:rPr lang="en-US" sz="1800" dirty="0">
                <a:hlinkClick r:id="rId3"/>
              </a:rPr>
              <a:t>https://www.ncbi.nlm.nih.gov/pathogens/pathogens_help/#refgene-filters</a:t>
            </a:r>
            <a:endParaRPr lang="en-US" sz="1800" dirty="0"/>
          </a:p>
          <a:p>
            <a:r>
              <a:rPr lang="en-US" dirty="0"/>
              <a:t>For details about the table downloads see:</a:t>
            </a:r>
            <a:br>
              <a:rPr lang="en-US" dirty="0"/>
            </a:br>
            <a:r>
              <a:rPr lang="en-US" sz="1800" dirty="0">
                <a:hlinkClick r:id="rId4"/>
              </a:rPr>
              <a:t>https://www.ncbi.nlm.nih.gov/pathogens/pathogens_help/#refgene-access-download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A3C-E7B5-C444-8C0D-A460B77A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I download all the reference sequences for a set of proteins? (e.g., all </a:t>
            </a:r>
            <a:r>
              <a:rPr lang="en-US" sz="3600" i="1" dirty="0"/>
              <a:t>aac(6')-</a:t>
            </a:r>
            <a:r>
              <a:rPr lang="en-US" sz="3600" i="1" dirty="0" err="1"/>
              <a:t>Ib</a:t>
            </a:r>
            <a:r>
              <a:rPr lang="en-US" sz="3600" i="1" dirty="0"/>
              <a:t> </a:t>
            </a:r>
            <a:r>
              <a:rPr lang="en-US" sz="3600" dirty="0"/>
              <a:t>sequences)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B83C-C796-0444-9B61-0E1E3E9FB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MicroBIGG</a:t>
            </a:r>
            <a:r>
              <a:rPr lang="en-US" dirty="0"/>
              <a:t>-E</a:t>
            </a:r>
          </a:p>
          <a:p>
            <a:r>
              <a:rPr lang="en-US" dirty="0"/>
              <a:t>Use filters or search to select gene family “aac(6’)-</a:t>
            </a:r>
            <a:r>
              <a:rPr lang="en-US" dirty="0" err="1"/>
              <a:t>Ib</a:t>
            </a:r>
            <a:r>
              <a:rPr lang="en-US" dirty="0"/>
              <a:t>*”</a:t>
            </a:r>
          </a:p>
          <a:p>
            <a:r>
              <a:rPr lang="en-US" dirty="0"/>
              <a:t>Download table containing protein accessions</a:t>
            </a:r>
          </a:p>
          <a:p>
            <a:r>
              <a:rPr lang="en-US" dirty="0"/>
              <a:t>Use Batch Entrez to download proteins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1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8CD0D3B-4041-644A-A88F-A0F6B9C2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12192000" cy="65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8910320" y="4292600"/>
            <a:ext cx="2222500" cy="1333500"/>
          </a:xfrm>
          <a:prstGeom prst="wedgeRoundRectCallout">
            <a:avLst>
              <a:gd name="adj1" fmla="val -43734"/>
              <a:gd name="adj2" fmla="val 7409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Click Reference Gene Catalog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4582758" y="44106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</p:spTree>
    <p:extLst>
      <p:ext uri="{BB962C8B-B14F-4D97-AF65-F5344CB8AC3E}">
        <p14:creationId xmlns:p14="http://schemas.microsoft.com/office/powerpoint/2010/main" val="274933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36A2-D4EF-BE4C-9754-4C97EDF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9BF62-CC7A-D549-9509-637F647E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04210-4C7B-6348-9FB0-BCC965CA0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74" y="0"/>
            <a:ext cx="9672851" cy="685800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A9D5BF7-9FA9-5C42-98F1-8BD990FA38BD}"/>
              </a:ext>
            </a:extLst>
          </p:cNvPr>
          <p:cNvSpPr/>
          <p:nvPr/>
        </p:nvSpPr>
        <p:spPr>
          <a:xfrm>
            <a:off x="5987468" y="559673"/>
            <a:ext cx="2336800" cy="936466"/>
          </a:xfrm>
          <a:prstGeom prst="wedgeRoundRectCallout">
            <a:avLst>
              <a:gd name="adj1" fmla="val 72537"/>
              <a:gd name="adj2" fmla="val 69150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Click Filters bar to show filters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4F0E4D5-E081-E949-87CB-A023437418D6}"/>
              </a:ext>
            </a:extLst>
          </p:cNvPr>
          <p:cNvSpPr/>
          <p:nvPr/>
        </p:nvSpPr>
        <p:spPr>
          <a:xfrm>
            <a:off x="143720" y="3429000"/>
            <a:ext cx="2753360" cy="741353"/>
          </a:xfrm>
          <a:prstGeom prst="wedgeRoundRectCallout">
            <a:avLst>
              <a:gd name="adj1" fmla="val -1731"/>
              <a:gd name="adj2" fmla="val -11625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Select gene family to show the gene family filter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5C3FE93-4EF7-7045-8C9D-8628F06F0D40}"/>
              </a:ext>
            </a:extLst>
          </p:cNvPr>
          <p:cNvSpPr/>
          <p:nvPr/>
        </p:nvSpPr>
        <p:spPr>
          <a:xfrm>
            <a:off x="8324268" y="2540794"/>
            <a:ext cx="3278452" cy="1155700"/>
          </a:xfrm>
          <a:prstGeom prst="wedgeRoundRectCallout">
            <a:avLst>
              <a:gd name="adj1" fmla="val -130836"/>
              <a:gd name="adj2" fmla="val -803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Enter “aac(6’)-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Ib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” and select the gene families of interest</a:t>
            </a:r>
          </a:p>
        </p:txBody>
      </p:sp>
    </p:spTree>
    <p:extLst>
      <p:ext uri="{BB962C8B-B14F-4D97-AF65-F5344CB8AC3E}">
        <p14:creationId xmlns:p14="http://schemas.microsoft.com/office/powerpoint/2010/main" val="257237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4D8B-8710-E74D-881C-D3DCE65A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E39D6-31F8-5D47-9A04-1C63573E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74" y="0"/>
            <a:ext cx="9672851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4100E-CBE9-954B-995A-AE63A8EA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5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3ED24CC-5950-FA4D-B586-7222C6F8084C}"/>
              </a:ext>
            </a:extLst>
          </p:cNvPr>
          <p:cNvSpPr/>
          <p:nvPr/>
        </p:nvSpPr>
        <p:spPr>
          <a:xfrm>
            <a:off x="4791878" y="264954"/>
            <a:ext cx="2336800" cy="1425734"/>
          </a:xfrm>
          <a:prstGeom prst="wedgeRoundRectCallout">
            <a:avLst>
              <a:gd name="adj1" fmla="val -126812"/>
              <a:gd name="adj2" fmla="val -6291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5. Alternatively, use the search term “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gene_family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” to find the aac(6’)-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Ib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family members</a:t>
            </a:r>
          </a:p>
        </p:txBody>
      </p:sp>
    </p:spTree>
    <p:extLst>
      <p:ext uri="{BB962C8B-B14F-4D97-AF65-F5344CB8AC3E}">
        <p14:creationId xmlns:p14="http://schemas.microsoft.com/office/powerpoint/2010/main" val="57102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7817-6FD1-CF41-B125-4A05E31C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609A8-31E8-5244-B447-8F01F012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1255E-E20B-E545-80B0-569C16F43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74" y="0"/>
            <a:ext cx="9672851" cy="68580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E95EEF1-979B-6540-8ADF-FCAD37B2C0FC}"/>
              </a:ext>
            </a:extLst>
          </p:cNvPr>
          <p:cNvSpPr/>
          <p:nvPr/>
        </p:nvSpPr>
        <p:spPr>
          <a:xfrm>
            <a:off x="1656967" y="3851434"/>
            <a:ext cx="2336800" cy="1155700"/>
          </a:xfrm>
          <a:prstGeom prst="wedgeRoundRectCallout">
            <a:avLst>
              <a:gd name="adj1" fmla="val 162634"/>
              <a:gd name="adj2" fmla="val 13212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6. Select Download to download table</a:t>
            </a:r>
          </a:p>
        </p:txBody>
      </p:sp>
    </p:spTree>
    <p:extLst>
      <p:ext uri="{BB962C8B-B14F-4D97-AF65-F5344CB8AC3E}">
        <p14:creationId xmlns:p14="http://schemas.microsoft.com/office/powerpoint/2010/main" val="415210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C077-56DB-CB48-B572-D4D45A82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14DDC-3451-C94F-8EF4-DA56DFD1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1DC23-30B2-164C-96AE-C70B7673D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74" y="0"/>
            <a:ext cx="9672851" cy="68580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24CB3EC-DFF3-4948-B916-BF0E1918F5D0}"/>
              </a:ext>
            </a:extLst>
          </p:cNvPr>
          <p:cNvSpPr/>
          <p:nvPr/>
        </p:nvSpPr>
        <p:spPr>
          <a:xfrm>
            <a:off x="1870327" y="3556794"/>
            <a:ext cx="2336800" cy="1155700"/>
          </a:xfrm>
          <a:prstGeom prst="wedgeRoundRectCallout">
            <a:avLst>
              <a:gd name="adj1" fmla="val 162634"/>
              <a:gd name="adj2" fmla="val 13212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7. Click Download to </a:t>
            </a:r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download table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37B9-15B6-1A44-A966-7937DB04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66FE3-ACFF-DA44-BF45-B3F0D64E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BA7EB-27B5-BF43-A111-5067D79FE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5" y="365125"/>
            <a:ext cx="5657850" cy="3917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BC2018-2423-D744-802B-87BC85D78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495" y="594864"/>
            <a:ext cx="2311400" cy="2616200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32047DF9-D55B-1E4F-83FF-3D0131A9A737}"/>
              </a:ext>
            </a:extLst>
          </p:cNvPr>
          <p:cNvSpPr/>
          <p:nvPr/>
        </p:nvSpPr>
        <p:spPr>
          <a:xfrm>
            <a:off x="6389783" y="2115239"/>
            <a:ext cx="1189822" cy="407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04B35958-3280-EE44-8A31-1356B5F41492}"/>
              </a:ext>
            </a:extLst>
          </p:cNvPr>
          <p:cNvSpPr/>
          <p:nvPr/>
        </p:nvSpPr>
        <p:spPr>
          <a:xfrm>
            <a:off x="3668617" y="4399153"/>
            <a:ext cx="2721166" cy="1406735"/>
          </a:xfrm>
          <a:prstGeom prst="wedgeRoundRectCallout">
            <a:avLst>
              <a:gd name="adj1" fmla="val 159334"/>
              <a:gd name="adj2" fmla="val -131931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8. Place the protein accessions into a single column text file, with one accession per row. Then go to Batch Entrez</a:t>
            </a:r>
          </a:p>
        </p:txBody>
      </p:sp>
    </p:spTree>
    <p:extLst>
      <p:ext uri="{BB962C8B-B14F-4D97-AF65-F5344CB8AC3E}">
        <p14:creationId xmlns:p14="http://schemas.microsoft.com/office/powerpoint/2010/main" val="72843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7DAB-2EF7-6044-810C-A73BBDED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0B35F-6389-7049-8690-CA225A2B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B7FF5-780E-CC48-9F12-C97620FA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82" y="0"/>
            <a:ext cx="10797235" cy="68580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B82D592-54C6-2D4D-8558-7B4CFC18A382}"/>
              </a:ext>
            </a:extLst>
          </p:cNvPr>
          <p:cNvSpPr/>
          <p:nvPr/>
        </p:nvSpPr>
        <p:spPr>
          <a:xfrm>
            <a:off x="8773450" y="3570976"/>
            <a:ext cx="2721166" cy="1406735"/>
          </a:xfrm>
          <a:prstGeom prst="wedgeRoundRectCallout">
            <a:avLst>
              <a:gd name="adj1" fmla="val -64553"/>
              <a:gd name="adj2" fmla="val -21337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11. Select Retrieve.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9AB7972-6E11-E74F-95D4-0CB158383D9E}"/>
              </a:ext>
            </a:extLst>
          </p:cNvPr>
          <p:cNvSpPr/>
          <p:nvPr/>
        </p:nvSpPr>
        <p:spPr>
          <a:xfrm>
            <a:off x="3374833" y="2725632"/>
            <a:ext cx="2721166" cy="1406735"/>
          </a:xfrm>
          <a:prstGeom prst="wedgeRoundRectCallout">
            <a:avLst>
              <a:gd name="adj1" fmla="val 12370"/>
              <a:gd name="adj2" fmla="val -151510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10. Upload the text file containing the accession.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3A882EE-7010-F34C-940D-1B0813B2C893}"/>
              </a:ext>
            </a:extLst>
          </p:cNvPr>
          <p:cNvSpPr/>
          <p:nvPr/>
        </p:nvSpPr>
        <p:spPr>
          <a:xfrm>
            <a:off x="161581" y="2417753"/>
            <a:ext cx="2721166" cy="1406735"/>
          </a:xfrm>
          <a:prstGeom prst="wedgeRoundRectCallout">
            <a:avLst>
              <a:gd name="adj1" fmla="val 50022"/>
              <a:gd name="adj2" fmla="val -12879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9. Select the Protein database.</a:t>
            </a:r>
          </a:p>
        </p:txBody>
      </p:sp>
    </p:spTree>
    <p:extLst>
      <p:ext uri="{BB962C8B-B14F-4D97-AF65-F5344CB8AC3E}">
        <p14:creationId xmlns:p14="http://schemas.microsoft.com/office/powerpoint/2010/main" val="328914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</TotalTime>
  <Words>373</Words>
  <Application>Microsoft Macintosh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Office Theme</vt:lpstr>
      <vt:lpstr>How To:  Download all the reference sequences for a set of proteins (e.g., all aac(6')-Ib sequences)</vt:lpstr>
      <vt:lpstr>How do I download all the reference sequences for a set of proteins? (e.g., all aac(6')-Ib sequences)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Feldgarden, Michael (NIH/NLM/NCBI) [E]</cp:lastModifiedBy>
  <cp:revision>36</cp:revision>
  <dcterms:created xsi:type="dcterms:W3CDTF">2021-09-02T13:05:46Z</dcterms:created>
  <dcterms:modified xsi:type="dcterms:W3CDTF">2021-10-04T15:06:53Z</dcterms:modified>
</cp:coreProperties>
</file>